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71" r:id="rId11"/>
    <p:sldId id="263" r:id="rId12"/>
    <p:sldId id="265" r:id="rId13"/>
    <p:sldId id="270" r:id="rId14"/>
    <p:sldId id="267" r:id="rId15"/>
    <p:sldId id="268" r:id="rId16"/>
    <p:sldId id="1741928099" r:id="rId17"/>
    <p:sldId id="262" r:id="rId18"/>
    <p:sldId id="1741928100" r:id="rId19"/>
    <p:sldId id="1741928101" r:id="rId20"/>
    <p:sldId id="269" r:id="rId21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F87A8F-1B39-49B9-8DC0-6E098BF0B3EB}" v="5" dt="2025-03-24T22:36:23.957"/>
    <p1510:client id="{788018BE-7510-47B1-B78D-A1922241F1EB}" v="4" dt="2025-03-25T02:47:36.11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68" y="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a Keightley" userId="S::mila.keightley@rmit.edu.au::663ec3ed-2c7d-456a-8626-9a5a912f7007" providerId="AD" clId="Web-{788018BE-7510-47B1-B78D-A1922241F1EB}"/>
    <pc:docChg chg="modSld">
      <pc:chgData name="Mila Keightley" userId="S::mila.keightley@rmit.edu.au::663ec3ed-2c7d-456a-8626-9a5a912f7007" providerId="AD" clId="Web-{788018BE-7510-47B1-B78D-A1922241F1EB}" dt="2025-03-25T02:47:34.582" v="2" actId="20577"/>
      <pc:docMkLst>
        <pc:docMk/>
      </pc:docMkLst>
      <pc:sldChg chg="modSp">
        <pc:chgData name="Mila Keightley" userId="S::mila.keightley@rmit.edu.au::663ec3ed-2c7d-456a-8626-9a5a912f7007" providerId="AD" clId="Web-{788018BE-7510-47B1-B78D-A1922241F1EB}" dt="2025-03-25T02:47:34.582" v="2" actId="20577"/>
        <pc:sldMkLst>
          <pc:docMk/>
          <pc:sldMk cId="3276049574" sldId="1741928100"/>
        </pc:sldMkLst>
        <pc:spChg chg="mod">
          <ac:chgData name="Mila Keightley" userId="S::mila.keightley@rmit.edu.au::663ec3ed-2c7d-456a-8626-9a5a912f7007" providerId="AD" clId="Web-{788018BE-7510-47B1-B78D-A1922241F1EB}" dt="2025-03-25T02:47:34.582" v="2" actId="20577"/>
          <ac:spMkLst>
            <pc:docMk/>
            <pc:sldMk cId="3276049574" sldId="1741928100"/>
            <ac:spMk id="3" creationId="{7330C1FA-F160-C7AE-8A25-9CDD42BB6DC5}"/>
          </ac:spMkLst>
        </pc:spChg>
      </pc:sldChg>
    </pc:docChg>
  </pc:docChgLst>
  <pc:docChgLst>
    <pc:chgData name="Mila Keightley" userId="663ec3ed-2c7d-456a-8626-9a5a912f7007" providerId="ADAL" clId="{58CC80FB-C1F6-4FFF-8F3C-30C696BDBF68}"/>
    <pc:docChg chg="delSld">
      <pc:chgData name="Mila Keightley" userId="663ec3ed-2c7d-456a-8626-9a5a912f7007" providerId="ADAL" clId="{58CC80FB-C1F6-4FFF-8F3C-30C696BDBF68}" dt="2025-03-25T22:31:42.680" v="0" actId="2696"/>
      <pc:docMkLst>
        <pc:docMk/>
      </pc:docMkLst>
      <pc:sldChg chg="del">
        <pc:chgData name="Mila Keightley" userId="663ec3ed-2c7d-456a-8626-9a5a912f7007" providerId="ADAL" clId="{58CC80FB-C1F6-4FFF-8F3C-30C696BDBF68}" dt="2025-03-25T22:31:42.680" v="0" actId="2696"/>
        <pc:sldMkLst>
          <pc:docMk/>
          <pc:sldMk cId="0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D6998-215B-4E4B-8B28-37F700D1ADCF}" type="datetimeFigureOut">
              <a:rPr lang="en-AU" smtClean="0"/>
              <a:t>26/03/2025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2F0314-7773-4CA5-93E7-9FADE0B2866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0887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574C6-5EF4-ADBD-E4EE-1FA75FFA5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F40FB3-314A-C5E2-1AF5-C44461E6F6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242A73-6266-AE4D-3369-5B5390DF9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D616B-08C0-286C-AD32-D23FD66C06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913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34822-8F49-D930-2F72-84C71B6F9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32923C-9B73-EEAF-7768-8EB91563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2BEA6B-9F34-D1FA-0EE8-206256B0A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D3543-B612-B6B1-D513-AF291541B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0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41266" y="9267825"/>
            <a:ext cx="700125" cy="68031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460" y="9576653"/>
            <a:ext cx="3348502" cy="37147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236552" y="585282"/>
            <a:ext cx="540258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2740CC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41266" y="9267825"/>
            <a:ext cx="700125" cy="68031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2740CC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2740CC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2740CC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41266" y="9267825"/>
            <a:ext cx="700125" cy="68031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490656" y="428283"/>
            <a:ext cx="3860872" cy="114370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2026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659" y="599805"/>
            <a:ext cx="17330050" cy="1570878"/>
          </a:xfrm>
        </p:spPr>
        <p:txBody>
          <a:bodyPr lIns="0"/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15822" y="9136856"/>
            <a:ext cx="1004888" cy="1004888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1AC9A1A-9F25-FC42-989B-96EA919D0C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0658" y="2383437"/>
            <a:ext cx="17363956" cy="6777234"/>
          </a:xfrm>
        </p:spPr>
        <p:txBody>
          <a:bodyPr lIns="0"/>
          <a:lstStyle>
            <a:lvl1pPr>
              <a:defRPr b="0"/>
            </a:lvl1pPr>
            <a:lvl2pPr marL="514350" indent="-514350">
              <a:buFont typeface="Wingdings" pitchFamily="2" charset="2"/>
              <a:buChar char="§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76061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4_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565D2C7C-F7B8-3D4E-8FAC-30CE49EDB4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288000" cy="10287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8A5FAF-DCD0-614B-80F8-EFD6BF6FB9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2717" y="8960694"/>
            <a:ext cx="2521810" cy="1125652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8152" y="428164"/>
            <a:ext cx="8705848" cy="835008"/>
          </a:xfrm>
          <a:solidFill>
            <a:schemeClr val="accent2"/>
          </a:solidFill>
        </p:spPr>
        <p:txBody>
          <a:bodyPr wrap="square" anchor="t" anchorCtr="0"/>
          <a:lstStyle>
            <a:lvl1pPr marL="0" indent="0" algn="l" defTabSz="13715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685784" indent="0" algn="ctr">
              <a:buNone/>
              <a:defRPr sz="3000"/>
            </a:lvl2pPr>
            <a:lvl3pPr marL="1371566" indent="0" algn="ctr">
              <a:buNone/>
              <a:defRPr sz="2700"/>
            </a:lvl3pPr>
            <a:lvl4pPr marL="2057350" indent="0" algn="ctr">
              <a:buNone/>
              <a:defRPr sz="2400"/>
            </a:lvl4pPr>
            <a:lvl5pPr marL="2743132" indent="0" algn="ctr">
              <a:buNone/>
              <a:defRPr sz="2400"/>
            </a:lvl5pPr>
            <a:lvl6pPr marL="3428914" indent="0" algn="ctr">
              <a:buNone/>
              <a:defRPr sz="2400"/>
            </a:lvl6pPr>
            <a:lvl7pPr marL="4114696" indent="0" algn="ctr">
              <a:buNone/>
              <a:defRPr sz="2400"/>
            </a:lvl7pPr>
            <a:lvl8pPr marL="4800480" indent="0" algn="ctr">
              <a:buNone/>
              <a:defRPr sz="2400"/>
            </a:lvl8pPr>
            <a:lvl9pPr marL="5486264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B550C-590C-F644-9EFE-122CA7D731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151" y="1404558"/>
            <a:ext cx="8705850" cy="859632"/>
          </a:xfrm>
          <a:solidFill>
            <a:schemeClr val="accent2"/>
          </a:solidFill>
        </p:spPr>
        <p:txBody>
          <a:bodyPr/>
          <a:lstStyle>
            <a:lvl1pPr marL="0" indent="0" algn="l" defTabSz="1371566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lang="en-GB" sz="54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1371566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lang="en-GB" sz="54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0" indent="0" algn="l" defTabSz="1371566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lang="en-GB" sz="54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0" indent="0" algn="l" defTabSz="1371566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lang="en-GB" sz="54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0" indent="0" algn="l" defTabSz="1371566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lang="en-US" sz="54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GB"/>
              <a:t>Project title style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3AE239-409C-BB4F-846F-0F3531A514AB}"/>
              </a:ext>
            </a:extLst>
          </p:cNvPr>
          <p:cNvSpPr txBox="1"/>
          <p:nvPr userDrawn="1"/>
        </p:nvSpPr>
        <p:spPr>
          <a:xfrm>
            <a:off x="15132623" y="9845005"/>
            <a:ext cx="3348094" cy="338554"/>
          </a:xfrm>
          <a:prstGeom prst="rect">
            <a:avLst/>
          </a:prstGeom>
          <a:noFill/>
        </p:spPr>
        <p:txBody>
          <a:bodyPr vert="horz" wrap="square" lIns="0" tIns="91440" rIns="182880" bIns="91440" rtlCol="0" anchor="t" anchorCtr="0">
            <a:spAutoFit/>
          </a:bodyPr>
          <a:lstStyle/>
          <a:p>
            <a:r>
              <a:rPr lang="en-AU" sz="10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</p:spTree>
    <p:extLst>
      <p:ext uri="{BB962C8B-B14F-4D97-AF65-F5344CB8AC3E}">
        <p14:creationId xmlns:p14="http://schemas.microsoft.com/office/powerpoint/2010/main" val="384362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9020" y="9686925"/>
            <a:ext cx="2153256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916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282C3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282C3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9020" y="9686925"/>
            <a:ext cx="2153256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339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3115" y="53385"/>
            <a:ext cx="16622396" cy="20324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2740CC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1212" y="1751906"/>
            <a:ext cx="15649575" cy="7068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B811E-264D-2906-980B-6C63D3B11BD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431213" y="63500"/>
            <a:ext cx="14541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RMIT Classification: Trusted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g"/><Relationship Id="rId5" Type="http://schemas.openxmlformats.org/officeDocument/2006/relationships/image" Target="../media/image13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ilgors.com/" TargetMode="Externa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0875" y="8869959"/>
              <a:ext cx="3423754" cy="84164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39912" y="9790328"/>
              <a:ext cx="3066107" cy="34014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62331" y="1751049"/>
            <a:ext cx="10103485" cy="30911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45800"/>
              </a:lnSpc>
              <a:spcBef>
                <a:spcPts val="90"/>
              </a:spcBef>
            </a:pPr>
            <a:r>
              <a:rPr sz="4600" spc="130" dirty="0">
                <a:solidFill>
                  <a:srgbClr val="FFFFFF"/>
                </a:solidFill>
              </a:rPr>
              <a:t>Gamiﬁcation</a:t>
            </a:r>
            <a:r>
              <a:rPr sz="4600" spc="-225" dirty="0">
                <a:solidFill>
                  <a:srgbClr val="FFFFFF"/>
                </a:solidFill>
              </a:rPr>
              <a:t> </a:t>
            </a:r>
            <a:r>
              <a:rPr sz="4600" spc="60" dirty="0">
                <a:solidFill>
                  <a:srgbClr val="FFFFFF"/>
                </a:solidFill>
              </a:rPr>
              <a:t>and</a:t>
            </a:r>
            <a:r>
              <a:rPr sz="4600" spc="-220" dirty="0">
                <a:solidFill>
                  <a:srgbClr val="FFFFFF"/>
                </a:solidFill>
              </a:rPr>
              <a:t> </a:t>
            </a:r>
            <a:r>
              <a:rPr sz="4600" spc="-360" dirty="0">
                <a:solidFill>
                  <a:srgbClr val="FFFFFF"/>
                </a:solidFill>
              </a:rPr>
              <a:t>AI:</a:t>
            </a:r>
            <a:r>
              <a:rPr sz="4600" spc="-220" dirty="0">
                <a:solidFill>
                  <a:srgbClr val="FFFFFF"/>
                </a:solidFill>
              </a:rPr>
              <a:t> </a:t>
            </a:r>
            <a:r>
              <a:rPr sz="4600" spc="110" dirty="0">
                <a:solidFill>
                  <a:srgbClr val="FFFFFF"/>
                </a:solidFill>
              </a:rPr>
              <a:t>Utilising </a:t>
            </a:r>
            <a:r>
              <a:rPr sz="4600" spc="-110" dirty="0">
                <a:solidFill>
                  <a:srgbClr val="FFFFFF"/>
                </a:solidFill>
              </a:rPr>
              <a:t>Game-</a:t>
            </a:r>
            <a:r>
              <a:rPr sz="4600" dirty="0">
                <a:solidFill>
                  <a:srgbClr val="FFFFFF"/>
                </a:solidFill>
              </a:rPr>
              <a:t>Based</a:t>
            </a:r>
            <a:r>
              <a:rPr sz="4600" spc="-155" dirty="0">
                <a:solidFill>
                  <a:srgbClr val="FFFFFF"/>
                </a:solidFill>
              </a:rPr>
              <a:t> </a:t>
            </a:r>
            <a:r>
              <a:rPr sz="4600" spc="105" dirty="0">
                <a:solidFill>
                  <a:srgbClr val="FFFFFF"/>
                </a:solidFill>
              </a:rPr>
              <a:t>Learning</a:t>
            </a:r>
            <a:r>
              <a:rPr sz="4600" spc="-155" dirty="0">
                <a:solidFill>
                  <a:srgbClr val="FFFFFF"/>
                </a:solidFill>
              </a:rPr>
              <a:t> </a:t>
            </a:r>
            <a:r>
              <a:rPr sz="4600" spc="65" dirty="0">
                <a:solidFill>
                  <a:srgbClr val="FFFFFF"/>
                </a:solidFill>
              </a:rPr>
              <a:t>to</a:t>
            </a:r>
            <a:r>
              <a:rPr sz="4600" spc="-155" dirty="0">
                <a:solidFill>
                  <a:srgbClr val="FFFFFF"/>
                </a:solidFill>
              </a:rPr>
              <a:t> </a:t>
            </a:r>
            <a:r>
              <a:rPr sz="4600" spc="65" dirty="0">
                <a:solidFill>
                  <a:srgbClr val="FFFFFF"/>
                </a:solidFill>
              </a:rPr>
              <a:t>Enhance </a:t>
            </a:r>
            <a:r>
              <a:rPr sz="4600" spc="100" dirty="0">
                <a:solidFill>
                  <a:srgbClr val="FFFFFF"/>
                </a:solidFill>
              </a:rPr>
              <a:t>Educational</a:t>
            </a:r>
            <a:r>
              <a:rPr sz="4600" spc="-225" dirty="0">
                <a:solidFill>
                  <a:srgbClr val="FFFFFF"/>
                </a:solidFill>
              </a:rPr>
              <a:t> </a:t>
            </a:r>
            <a:r>
              <a:rPr sz="4600" spc="40" dirty="0">
                <a:solidFill>
                  <a:srgbClr val="FFFFFF"/>
                </a:solidFill>
              </a:rPr>
              <a:t>Outcomes</a:t>
            </a:r>
            <a:endParaRPr sz="4600" dirty="0"/>
          </a:p>
        </p:txBody>
      </p:sp>
      <p:sp>
        <p:nvSpPr>
          <p:cNvPr id="7" name="object 7"/>
          <p:cNvSpPr txBox="1"/>
          <p:nvPr/>
        </p:nvSpPr>
        <p:spPr>
          <a:xfrm>
            <a:off x="1290181" y="6059258"/>
            <a:ext cx="4589145" cy="227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20"/>
              </a:lnSpc>
              <a:spcBef>
                <a:spcPts val="100"/>
              </a:spcBef>
            </a:pPr>
            <a:r>
              <a:rPr sz="2800" b="1" spc="80" dirty="0">
                <a:solidFill>
                  <a:srgbClr val="FFFFFF"/>
                </a:solidFill>
                <a:latin typeface="Calibri"/>
                <a:cs typeface="Calibri"/>
              </a:rPr>
              <a:t>Professor</a:t>
            </a:r>
            <a:r>
              <a:rPr sz="2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70" dirty="0">
                <a:solidFill>
                  <a:srgbClr val="FFFFFF"/>
                </a:solidFill>
                <a:latin typeface="Calibri"/>
                <a:cs typeface="Calibri"/>
              </a:rPr>
              <a:t>Gillian</a:t>
            </a:r>
            <a:r>
              <a:rPr sz="2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Vesty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ts val="2880"/>
              </a:lnSpc>
              <a:spcBef>
                <a:spcPts val="55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Deputy</a:t>
            </a:r>
            <a:r>
              <a:rPr sz="240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Dean</a:t>
            </a:r>
            <a:r>
              <a:rPr sz="24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Learning</a:t>
            </a:r>
            <a:r>
              <a:rPr sz="24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Teaching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Accounting,</a:t>
            </a:r>
            <a:r>
              <a:rPr sz="2400" spc="1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r>
              <a:rPr sz="24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System</a:t>
            </a:r>
            <a:r>
              <a:rPr sz="24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&amp; </a:t>
            </a:r>
            <a:r>
              <a:rPr sz="2400" spc="75" dirty="0">
                <a:solidFill>
                  <a:srgbClr val="FFFFFF"/>
                </a:solidFill>
                <a:latin typeface="Calibri"/>
                <a:cs typeface="Calibri"/>
              </a:rPr>
              <a:t>Supply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55" dirty="0">
                <a:solidFill>
                  <a:srgbClr val="FFFFFF"/>
                </a:solidFill>
                <a:latin typeface="Calibri"/>
                <a:cs typeface="Calibri"/>
              </a:rPr>
              <a:t>Chain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40" dirty="0">
                <a:solidFill>
                  <a:srgbClr val="FFFFFF"/>
                </a:solidFill>
                <a:latin typeface="Calibri"/>
                <a:cs typeface="Calibri"/>
              </a:rPr>
              <a:t>(AISSC)</a:t>
            </a:r>
            <a:endParaRPr sz="2400">
              <a:latin typeface="Calibri"/>
              <a:cs typeface="Calibri"/>
            </a:endParaRPr>
          </a:p>
          <a:p>
            <a:pPr marL="12700" marR="83185">
              <a:lnSpc>
                <a:spcPts val="2880"/>
              </a:lnSpc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College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50" dirty="0">
                <a:solidFill>
                  <a:srgbClr val="FFFFFF"/>
                </a:solidFill>
                <a:latin typeface="Calibri"/>
                <a:cs typeface="Calibri"/>
              </a:rPr>
              <a:t>Business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60" dirty="0">
                <a:solidFill>
                  <a:srgbClr val="FFFFFF"/>
                </a:solidFill>
                <a:latin typeface="Calibri"/>
                <a:cs typeface="Calibri"/>
              </a:rPr>
              <a:t>Law</a:t>
            </a:r>
            <a:r>
              <a:rPr sz="2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50" dirty="0">
                <a:solidFill>
                  <a:srgbClr val="FFFFFF"/>
                </a:solidFill>
                <a:latin typeface="Calibri"/>
                <a:cs typeface="Calibri"/>
              </a:rPr>
              <a:t>(CoBL) </a:t>
            </a: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RMIT</a:t>
            </a:r>
            <a:r>
              <a:rPr sz="24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715500" cy="10287000"/>
          </a:xfrm>
          <a:custGeom>
            <a:avLst/>
            <a:gdLst/>
            <a:ahLst/>
            <a:cxnLst/>
            <a:rect l="l" t="t" r="r" b="b"/>
            <a:pathLst>
              <a:path w="9715500" h="10287000">
                <a:moveTo>
                  <a:pt x="9715080" y="0"/>
                </a:moveTo>
                <a:lnTo>
                  <a:pt x="0" y="0"/>
                </a:lnTo>
                <a:lnTo>
                  <a:pt x="0" y="10287000"/>
                </a:lnTo>
                <a:lnTo>
                  <a:pt x="9715080" y="10287000"/>
                </a:lnTo>
                <a:lnTo>
                  <a:pt x="9715080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3115" y="414553"/>
            <a:ext cx="8701405" cy="847725"/>
          </a:xfrm>
          <a:prstGeom prst="rect">
            <a:avLst/>
          </a:prstGeom>
          <a:solidFill>
            <a:srgbClr val="E61E2A"/>
          </a:solidFill>
        </p:spPr>
        <p:txBody>
          <a:bodyPr vert="horz" wrap="square" lIns="0" tIns="0" rIns="0" bIns="0" rtlCol="0">
            <a:spAutoFit/>
          </a:bodyPr>
          <a:lstStyle/>
          <a:p>
            <a:pPr marL="144780">
              <a:lnSpc>
                <a:spcPts val="6555"/>
              </a:lnSpc>
            </a:pPr>
            <a:r>
              <a:rPr sz="5850" b="1" dirty="0">
                <a:solidFill>
                  <a:srgbClr val="FFFFFF"/>
                </a:solidFill>
                <a:latin typeface="Gill Sans MT"/>
                <a:cs typeface="Gill Sans MT"/>
              </a:rPr>
              <a:t>Professor</a:t>
            </a:r>
            <a:r>
              <a:rPr sz="5850" b="1" spc="-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5850" b="1" spc="75" dirty="0">
                <a:solidFill>
                  <a:srgbClr val="FFFFFF"/>
                </a:solidFill>
                <a:latin typeface="Gill Sans MT"/>
                <a:cs typeface="Gill Sans MT"/>
              </a:rPr>
              <a:t>Gillian</a:t>
            </a:r>
            <a:r>
              <a:rPr sz="5850" b="1" spc="-2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5850" b="1" spc="-10" dirty="0">
                <a:solidFill>
                  <a:srgbClr val="FFFFFF"/>
                </a:solidFill>
                <a:latin typeface="Gill Sans MT"/>
                <a:cs typeface="Gill Sans MT"/>
              </a:rPr>
              <a:t>Vesty</a:t>
            </a:r>
            <a:endParaRPr sz="5850">
              <a:latin typeface="Gill Sans MT"/>
              <a:cs typeface="Gill Sans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9332" y="1581780"/>
            <a:ext cx="8617585" cy="4251960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284"/>
              </a:spcBef>
            </a:pP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Gillian</a:t>
            </a:r>
            <a:r>
              <a:rPr sz="2600" b="1" spc="-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90" dirty="0">
                <a:solidFill>
                  <a:srgbClr val="FFFFFF"/>
                </a:solidFill>
                <a:latin typeface="Gill Sans MT"/>
                <a:cs typeface="Gill Sans MT"/>
              </a:rPr>
              <a:t>is</a:t>
            </a:r>
            <a:r>
              <a:rPr sz="2600" b="1" spc="-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65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600" b="1" spc="-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member</a:t>
            </a:r>
            <a:r>
              <a:rPr sz="2600" b="1" spc="-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8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600" b="1" spc="-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-250" dirty="0">
                <a:solidFill>
                  <a:srgbClr val="FFFFFF"/>
                </a:solidFill>
                <a:latin typeface="Gill Sans MT"/>
                <a:cs typeface="Gill Sans MT"/>
              </a:rPr>
              <a:t>CPA</a:t>
            </a:r>
            <a:r>
              <a:rPr sz="2600" b="1" spc="-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Australia,</a:t>
            </a:r>
            <a:r>
              <a:rPr sz="2600" b="1" spc="-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65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600" b="1" spc="-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Board</a:t>
            </a:r>
            <a:r>
              <a:rPr sz="2600" b="1" spc="-3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Gill Sans MT"/>
                <a:cs typeface="Gill Sans MT"/>
              </a:rPr>
              <a:t>Member </a:t>
            </a:r>
            <a:r>
              <a:rPr sz="2600" b="1" spc="8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600" b="1" spc="1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the</a:t>
            </a:r>
            <a:r>
              <a:rPr sz="2600" b="1" spc="1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Institute</a:t>
            </a:r>
            <a:r>
              <a:rPr sz="2600" b="1" spc="1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8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600" b="1" spc="1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Management</a:t>
            </a:r>
            <a:r>
              <a:rPr sz="2600" b="1" spc="15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Accountants,</a:t>
            </a:r>
            <a:r>
              <a:rPr sz="2600" b="1" spc="1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Gill Sans MT"/>
                <a:cs typeface="Gill Sans MT"/>
              </a:rPr>
              <a:t>Australia </a:t>
            </a:r>
            <a:r>
              <a:rPr sz="2600" b="1" spc="100" dirty="0">
                <a:solidFill>
                  <a:srgbClr val="FFFFFF"/>
                </a:solidFill>
                <a:latin typeface="Gill Sans MT"/>
                <a:cs typeface="Gill Sans MT"/>
              </a:rPr>
              <a:t>and</a:t>
            </a:r>
            <a:r>
              <a:rPr sz="2600" b="1" spc="-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New</a:t>
            </a:r>
            <a:r>
              <a:rPr sz="2600" b="1" spc="-7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Gill Sans MT"/>
                <a:cs typeface="Gill Sans MT"/>
              </a:rPr>
              <a:t>Zealand.</a:t>
            </a:r>
            <a:endParaRPr sz="2600">
              <a:latin typeface="Gill Sans MT"/>
              <a:cs typeface="Gill Sans MT"/>
            </a:endParaRPr>
          </a:p>
          <a:p>
            <a:pPr marL="12700" marR="22225">
              <a:lnSpc>
                <a:spcPts val="3020"/>
              </a:lnSpc>
              <a:spcBef>
                <a:spcPts val="2995"/>
              </a:spcBef>
            </a:pP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Gillian’s</a:t>
            </a:r>
            <a:r>
              <a:rPr sz="2600" b="1" spc="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research</a:t>
            </a:r>
            <a:r>
              <a:rPr sz="2600" b="1" spc="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interests</a:t>
            </a:r>
            <a:r>
              <a:rPr sz="2600" b="1" spc="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seek</a:t>
            </a:r>
            <a:r>
              <a:rPr sz="2600" b="1" spc="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to</a:t>
            </a:r>
            <a:r>
              <a:rPr sz="2600" b="1" spc="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100" dirty="0">
                <a:solidFill>
                  <a:srgbClr val="FFFFFF"/>
                </a:solidFill>
                <a:latin typeface="Gill Sans MT"/>
                <a:cs typeface="Gill Sans MT"/>
              </a:rPr>
              <a:t>align</a:t>
            </a:r>
            <a:r>
              <a:rPr sz="2600" b="1" spc="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80" dirty="0">
                <a:solidFill>
                  <a:srgbClr val="FFFFFF"/>
                </a:solidFill>
                <a:latin typeface="Gill Sans MT"/>
                <a:cs typeface="Gill Sans MT"/>
              </a:rPr>
              <a:t>accounting </a:t>
            </a:r>
            <a:r>
              <a:rPr sz="2600" b="1" spc="60" dirty="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sz="2600" b="1" spc="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75" dirty="0">
                <a:solidFill>
                  <a:srgbClr val="FFFFFF"/>
                </a:solidFill>
                <a:latin typeface="Gill Sans MT"/>
                <a:cs typeface="Gill Sans MT"/>
              </a:rPr>
              <a:t>social</a:t>
            </a:r>
            <a:r>
              <a:rPr sz="2600" b="1" spc="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impact</a:t>
            </a:r>
            <a:r>
              <a:rPr sz="2600" b="1" spc="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research</a:t>
            </a:r>
            <a:r>
              <a:rPr sz="2600" b="1" spc="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that</a:t>
            </a:r>
            <a:r>
              <a:rPr sz="2600" b="1" spc="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address</a:t>
            </a:r>
            <a:r>
              <a:rPr sz="2600" b="1" spc="6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50" dirty="0">
                <a:solidFill>
                  <a:srgbClr val="FFFFFF"/>
                </a:solidFill>
                <a:latin typeface="Gill Sans MT"/>
                <a:cs typeface="Gill Sans MT"/>
              </a:rPr>
              <a:t>health</a:t>
            </a:r>
            <a:r>
              <a:rPr sz="2600" b="1" spc="5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75" dirty="0">
                <a:solidFill>
                  <a:srgbClr val="FFFFFF"/>
                </a:solidFill>
                <a:latin typeface="Gill Sans MT"/>
                <a:cs typeface="Gill Sans MT"/>
              </a:rPr>
              <a:t>and wellbeing</a:t>
            </a:r>
            <a:r>
              <a:rPr sz="2600" b="1" spc="-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70" dirty="0">
                <a:solidFill>
                  <a:srgbClr val="FFFFFF"/>
                </a:solidFill>
                <a:latin typeface="Gill Sans MT"/>
                <a:cs typeface="Gill Sans MT"/>
              </a:rPr>
              <a:t>challenges,</a:t>
            </a:r>
            <a:r>
              <a:rPr sz="2600" b="1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55" dirty="0">
                <a:solidFill>
                  <a:srgbClr val="FFFFFF"/>
                </a:solidFill>
                <a:latin typeface="Gill Sans MT"/>
                <a:cs typeface="Gill Sans MT"/>
              </a:rPr>
              <a:t>taking</a:t>
            </a:r>
            <a:r>
              <a:rPr sz="2600" b="1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65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600" b="1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85" dirty="0">
                <a:solidFill>
                  <a:srgbClr val="FFFFFF"/>
                </a:solidFill>
                <a:latin typeface="Gill Sans MT"/>
                <a:cs typeface="Gill Sans MT"/>
              </a:rPr>
              <a:t>value-</a:t>
            </a:r>
            <a:r>
              <a:rPr sz="2600" b="1" spc="75" dirty="0">
                <a:solidFill>
                  <a:srgbClr val="FFFFFF"/>
                </a:solidFill>
                <a:latin typeface="Gill Sans MT"/>
                <a:cs typeface="Gill Sans MT"/>
              </a:rPr>
              <a:t>based</a:t>
            </a:r>
            <a:r>
              <a:rPr sz="2600" b="1" spc="-2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Gill Sans MT"/>
                <a:cs typeface="Gill Sans MT"/>
              </a:rPr>
              <a:t>healthcare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perspective.</a:t>
            </a:r>
            <a:r>
              <a:rPr sz="2600" b="1" spc="1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Gillian</a:t>
            </a:r>
            <a:r>
              <a:rPr sz="2600" b="1" spc="10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90" dirty="0">
                <a:solidFill>
                  <a:srgbClr val="FFFFFF"/>
                </a:solidFill>
                <a:latin typeface="Gill Sans MT"/>
                <a:cs typeface="Gill Sans MT"/>
              </a:rPr>
              <a:t>is</a:t>
            </a:r>
            <a:r>
              <a:rPr sz="2600" b="1" spc="105" dirty="0">
                <a:solidFill>
                  <a:srgbClr val="FFFFFF"/>
                </a:solidFill>
                <a:latin typeface="Gill Sans MT"/>
                <a:cs typeface="Gill Sans MT"/>
              </a:rPr>
              <a:t> on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the</a:t>
            </a:r>
            <a:r>
              <a:rPr sz="2600" b="1" spc="10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editorial</a:t>
            </a:r>
            <a:r>
              <a:rPr sz="2600" b="1" spc="10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board</a:t>
            </a:r>
            <a:r>
              <a:rPr sz="2600" b="1" spc="10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55" dirty="0">
                <a:solidFill>
                  <a:srgbClr val="FFFFFF"/>
                </a:solidFill>
                <a:latin typeface="Gill Sans MT"/>
                <a:cs typeface="Gill Sans MT"/>
              </a:rPr>
              <a:t>of Accounting</a:t>
            </a:r>
            <a:r>
              <a:rPr sz="2600" b="1" spc="1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Auditing</a:t>
            </a:r>
            <a:r>
              <a:rPr sz="2600" b="1" spc="1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100" dirty="0">
                <a:solidFill>
                  <a:srgbClr val="FFFFFF"/>
                </a:solidFill>
                <a:latin typeface="Gill Sans MT"/>
                <a:cs typeface="Gill Sans MT"/>
              </a:rPr>
              <a:t>and</a:t>
            </a:r>
            <a:r>
              <a:rPr sz="2600" b="1" spc="1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Accountability</a:t>
            </a:r>
            <a:r>
              <a:rPr sz="2600" b="1" spc="1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135" dirty="0">
                <a:solidFill>
                  <a:srgbClr val="FFFFFF"/>
                </a:solidFill>
                <a:latin typeface="Gill Sans MT"/>
                <a:cs typeface="Gill Sans MT"/>
              </a:rPr>
              <a:t>Journal </a:t>
            </a:r>
            <a:r>
              <a:rPr sz="2600" b="1" spc="75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2600" b="1" spc="90" dirty="0">
                <a:solidFill>
                  <a:srgbClr val="FFFFFF"/>
                </a:solidFill>
                <a:latin typeface="Gill Sans MT"/>
                <a:cs typeface="Gill Sans MT"/>
              </a:rPr>
              <a:t>is</a:t>
            </a:r>
            <a:r>
              <a:rPr sz="2600" b="1" spc="-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114" dirty="0">
                <a:solidFill>
                  <a:srgbClr val="FFFFFF"/>
                </a:solidFill>
                <a:latin typeface="Gill Sans MT"/>
                <a:cs typeface="Gill Sans MT"/>
              </a:rPr>
              <a:t>an</a:t>
            </a:r>
            <a:r>
              <a:rPr sz="2600" b="1" spc="-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active</a:t>
            </a:r>
            <a:r>
              <a:rPr sz="2600" b="1" spc="-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Board</a:t>
            </a:r>
            <a:r>
              <a:rPr sz="2600" b="1" spc="-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Member</a:t>
            </a:r>
            <a:r>
              <a:rPr sz="2600" b="1" spc="-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8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600" b="1" spc="-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Games</a:t>
            </a:r>
            <a:r>
              <a:rPr sz="2600" b="1" spc="-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for</a:t>
            </a:r>
            <a:r>
              <a:rPr sz="2600" b="1" spc="-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55" dirty="0">
                <a:solidFill>
                  <a:srgbClr val="FFFFFF"/>
                </a:solidFill>
                <a:latin typeface="Gill Sans MT"/>
                <a:cs typeface="Gill Sans MT"/>
              </a:rPr>
              <a:t>Change,</a:t>
            </a:r>
            <a:r>
              <a:rPr sz="2600" b="1" spc="-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-20" dirty="0">
                <a:solidFill>
                  <a:srgbClr val="FFFFFF"/>
                </a:solidFill>
                <a:latin typeface="Gill Sans MT"/>
                <a:cs typeface="Gill Sans MT"/>
              </a:rPr>
              <a:t>Asia </a:t>
            </a:r>
            <a:r>
              <a:rPr sz="2600" b="1" spc="-10" dirty="0">
                <a:solidFill>
                  <a:srgbClr val="FFFFFF"/>
                </a:solidFill>
                <a:latin typeface="Gill Sans MT"/>
                <a:cs typeface="Gill Sans MT"/>
              </a:rPr>
              <a:t>Paciﬁc.</a:t>
            </a:r>
            <a:endParaRPr sz="2600">
              <a:latin typeface="Gill Sans MT"/>
              <a:cs typeface="Gill Sans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9332" y="6178163"/>
            <a:ext cx="8486775" cy="233680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280"/>
              </a:spcBef>
              <a:tabLst>
                <a:tab pos="1629410" algn="l"/>
              </a:tabLst>
            </a:pP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Gillian’s</a:t>
            </a:r>
            <a:r>
              <a:rPr sz="2600" b="1" spc="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work</a:t>
            </a:r>
            <a:r>
              <a:rPr sz="2600" b="1" spc="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demonstrates</a:t>
            </a:r>
            <a:r>
              <a:rPr sz="2600" b="1" spc="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that</a:t>
            </a:r>
            <a:r>
              <a:rPr sz="2600" b="1" spc="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serious</a:t>
            </a:r>
            <a:r>
              <a:rPr sz="2600" b="1" spc="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60" dirty="0">
                <a:solidFill>
                  <a:srgbClr val="FFFFFF"/>
                </a:solidFill>
                <a:latin typeface="Gill Sans MT"/>
                <a:cs typeface="Gill Sans MT"/>
              </a:rPr>
              <a:t>games</a:t>
            </a:r>
            <a:r>
              <a:rPr sz="2600" b="1" spc="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are</a:t>
            </a:r>
            <a:r>
              <a:rPr sz="2600" b="1" spc="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15" dirty="0">
                <a:solidFill>
                  <a:srgbClr val="FFFFFF"/>
                </a:solidFill>
                <a:latin typeface="Gill Sans MT"/>
                <a:cs typeface="Gill Sans MT"/>
              </a:rPr>
              <a:t>a </a:t>
            </a:r>
            <a:r>
              <a:rPr sz="2600" b="1" spc="55" dirty="0">
                <a:solidFill>
                  <a:srgbClr val="FFFFFF"/>
                </a:solidFill>
                <a:latin typeface="Gill Sans MT"/>
                <a:cs typeface="Gill Sans MT"/>
              </a:rPr>
              <a:t>powerful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55" dirty="0">
                <a:solidFill>
                  <a:srgbClr val="FFFFFF"/>
                </a:solidFill>
                <a:latin typeface="Gill Sans MT"/>
                <a:cs typeface="Gill Sans MT"/>
              </a:rPr>
              <a:t>vehicle</a:t>
            </a:r>
            <a:r>
              <a:rPr sz="2600" b="1" spc="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for</a:t>
            </a:r>
            <a:r>
              <a:rPr sz="2600" b="1" spc="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70" dirty="0">
                <a:solidFill>
                  <a:srgbClr val="FFFFFF"/>
                </a:solidFill>
                <a:latin typeface="Gill Sans MT"/>
                <a:cs typeface="Gill Sans MT"/>
              </a:rPr>
              <a:t>addressing</a:t>
            </a:r>
            <a:r>
              <a:rPr sz="2600" b="1" spc="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60" dirty="0">
                <a:solidFill>
                  <a:srgbClr val="FFFFFF"/>
                </a:solidFill>
                <a:latin typeface="Gill Sans MT"/>
                <a:cs typeface="Gill Sans MT"/>
              </a:rPr>
              <a:t>wicked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 problems</a:t>
            </a:r>
            <a:r>
              <a:rPr sz="2600" b="1" spc="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75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provide</a:t>
            </a:r>
            <a:r>
              <a:rPr sz="2600" b="1" spc="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114" dirty="0">
                <a:solidFill>
                  <a:srgbClr val="FFFFFF"/>
                </a:solidFill>
                <a:latin typeface="Gill Sans MT"/>
                <a:cs typeface="Gill Sans MT"/>
              </a:rPr>
              <a:t>an</a:t>
            </a:r>
            <a:r>
              <a:rPr sz="2600" b="1" spc="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important</a:t>
            </a:r>
            <a:r>
              <a:rPr sz="2600" b="1" spc="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55" dirty="0">
                <a:solidFill>
                  <a:srgbClr val="FFFFFF"/>
                </a:solidFill>
                <a:latin typeface="Gill Sans MT"/>
                <a:cs typeface="Gill Sans MT"/>
              </a:rPr>
              <a:t>nexus</a:t>
            </a:r>
            <a:r>
              <a:rPr sz="2600" b="1" spc="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between</a:t>
            </a:r>
            <a:r>
              <a:rPr sz="2600" b="1" spc="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75" dirty="0">
                <a:solidFill>
                  <a:srgbClr val="FFFFFF"/>
                </a:solidFill>
                <a:latin typeface="Gill Sans MT"/>
                <a:cs typeface="Gill Sans MT"/>
              </a:rPr>
              <a:t>teaching</a:t>
            </a:r>
            <a:r>
              <a:rPr sz="2600" b="1" spc="6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75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2600" b="1" spc="-10" dirty="0">
                <a:solidFill>
                  <a:srgbClr val="FFFFFF"/>
                </a:solidFill>
                <a:latin typeface="Gill Sans MT"/>
                <a:cs typeface="Gill Sans MT"/>
              </a:rPr>
              <a:t>research.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	Gillian</a:t>
            </a:r>
            <a:r>
              <a:rPr sz="2600" b="1" spc="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105" dirty="0">
                <a:solidFill>
                  <a:srgbClr val="FFFFFF"/>
                </a:solidFill>
                <a:latin typeface="Gill Sans MT"/>
                <a:cs typeface="Gill Sans MT"/>
              </a:rPr>
              <a:t>has</a:t>
            </a:r>
            <a:r>
              <a:rPr sz="2600" b="1" spc="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55" dirty="0">
                <a:solidFill>
                  <a:srgbClr val="FFFFFF"/>
                </a:solidFill>
                <a:latin typeface="Gill Sans MT"/>
                <a:cs typeface="Gill Sans MT"/>
              </a:rPr>
              <a:t>been</a:t>
            </a:r>
            <a:r>
              <a:rPr sz="2600" b="1" spc="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55" dirty="0">
                <a:solidFill>
                  <a:srgbClr val="FFFFFF"/>
                </a:solidFill>
                <a:latin typeface="Gill Sans MT"/>
                <a:cs typeface="Gill Sans MT"/>
              </a:rPr>
              <a:t>involved</a:t>
            </a:r>
            <a:r>
              <a:rPr sz="2600" b="1" spc="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110" dirty="0">
                <a:solidFill>
                  <a:srgbClr val="FFFFFF"/>
                </a:solidFill>
                <a:latin typeface="Gill Sans MT"/>
                <a:cs typeface="Gill Sans MT"/>
              </a:rPr>
              <a:t>in</a:t>
            </a:r>
            <a:r>
              <a:rPr sz="2600" b="1" spc="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the</a:t>
            </a:r>
            <a:r>
              <a:rPr sz="2600" b="1" spc="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100" dirty="0">
                <a:solidFill>
                  <a:srgbClr val="FFFFFF"/>
                </a:solidFill>
                <a:latin typeface="Gill Sans MT"/>
                <a:cs typeface="Gill Sans MT"/>
              </a:rPr>
              <a:t>design</a:t>
            </a:r>
            <a:r>
              <a:rPr sz="2600" b="1" spc="2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75" dirty="0">
                <a:solidFill>
                  <a:srgbClr val="FFFFFF"/>
                </a:solidFill>
                <a:latin typeface="Gill Sans MT"/>
                <a:cs typeface="Gill Sans MT"/>
              </a:rPr>
              <a:t>and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development</a:t>
            </a:r>
            <a:r>
              <a:rPr sz="2600" b="1" spc="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8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600" b="1" spc="1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65" dirty="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sz="2600" b="1" spc="1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number</a:t>
            </a:r>
            <a:r>
              <a:rPr sz="2600" b="1" spc="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80" dirty="0">
                <a:solidFill>
                  <a:srgbClr val="FFFFFF"/>
                </a:solidFill>
                <a:latin typeface="Gill Sans MT"/>
                <a:cs typeface="Gill Sans MT"/>
              </a:rPr>
              <a:t>of</a:t>
            </a:r>
            <a:r>
              <a:rPr sz="2600" b="1" spc="1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dirty="0">
                <a:solidFill>
                  <a:srgbClr val="FFFFFF"/>
                </a:solidFill>
                <a:latin typeface="Gill Sans MT"/>
                <a:cs typeface="Gill Sans MT"/>
              </a:rPr>
              <a:t>serious</a:t>
            </a:r>
            <a:r>
              <a:rPr sz="2600" b="1" spc="1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60" dirty="0">
                <a:solidFill>
                  <a:srgbClr val="FFFFFF"/>
                </a:solidFill>
                <a:latin typeface="Gill Sans MT"/>
                <a:cs typeface="Gill Sans MT"/>
              </a:rPr>
              <a:t>games</a:t>
            </a:r>
            <a:r>
              <a:rPr sz="2600" b="1" spc="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Gill Sans MT"/>
                <a:cs typeface="Gill Sans MT"/>
              </a:rPr>
              <a:t>recently </a:t>
            </a:r>
            <a:r>
              <a:rPr sz="2600" b="1" spc="55" dirty="0">
                <a:solidFill>
                  <a:srgbClr val="FFFFFF"/>
                </a:solidFill>
                <a:latin typeface="Gill Sans MT"/>
                <a:cs typeface="Gill Sans MT"/>
              </a:rPr>
              <a:t>recognised</a:t>
            </a:r>
            <a:r>
              <a:rPr sz="2600" b="1" spc="-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80" dirty="0">
                <a:solidFill>
                  <a:srgbClr val="FFFFFF"/>
                </a:solidFill>
                <a:latin typeface="Gill Sans MT"/>
                <a:cs typeface="Gill Sans MT"/>
              </a:rPr>
              <a:t>by</a:t>
            </a:r>
            <a:r>
              <a:rPr sz="2600" b="1" spc="-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65" dirty="0">
                <a:solidFill>
                  <a:srgbClr val="FFFFFF"/>
                </a:solidFill>
                <a:latin typeface="Gill Sans MT"/>
                <a:cs typeface="Gill Sans MT"/>
              </a:rPr>
              <a:t>2024</a:t>
            </a:r>
            <a:r>
              <a:rPr sz="2600" b="1" spc="-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-20" dirty="0">
                <a:solidFill>
                  <a:srgbClr val="FFFFFF"/>
                </a:solidFill>
                <a:latin typeface="Gill Sans MT"/>
                <a:cs typeface="Gill Sans MT"/>
              </a:rPr>
              <a:t>PieOneer</a:t>
            </a:r>
            <a:r>
              <a:rPr sz="2600" b="1" spc="-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Gill Sans MT"/>
                <a:cs typeface="Gill Sans MT"/>
              </a:rPr>
              <a:t>Awards.</a:t>
            </a:r>
            <a:endParaRPr sz="2600">
              <a:latin typeface="Gill Sans MT"/>
              <a:cs typeface="Gill Sans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711" y="8951950"/>
            <a:ext cx="2557088" cy="114370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914686" y="9015196"/>
            <a:ext cx="2176145" cy="93789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3440"/>
              </a:lnSpc>
              <a:spcBef>
                <a:spcPts val="470"/>
              </a:spcBef>
            </a:pPr>
            <a:r>
              <a:rPr sz="3100" b="1" spc="50" dirty="0">
                <a:solidFill>
                  <a:srgbClr val="FFFFFF"/>
                </a:solidFill>
                <a:latin typeface="Gill Sans MT"/>
                <a:cs typeface="Gill Sans MT"/>
              </a:rPr>
              <a:t>Ready</a:t>
            </a:r>
            <a:r>
              <a:rPr sz="3100" b="1" spc="-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100" b="1" spc="-25" dirty="0">
                <a:solidFill>
                  <a:srgbClr val="FFFFFF"/>
                </a:solidFill>
                <a:latin typeface="Gill Sans MT"/>
                <a:cs typeface="Gill Sans MT"/>
              </a:rPr>
              <a:t>for </a:t>
            </a:r>
            <a:r>
              <a:rPr sz="3100" b="1" spc="55" dirty="0">
                <a:solidFill>
                  <a:srgbClr val="FFFFFF"/>
                </a:solidFill>
                <a:latin typeface="Gill Sans MT"/>
                <a:cs typeface="Gill Sans MT"/>
              </a:rPr>
              <a:t>what's</a:t>
            </a:r>
            <a:r>
              <a:rPr sz="3100" b="1" spc="-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100" b="1" spc="-20" dirty="0">
                <a:solidFill>
                  <a:srgbClr val="FFFFFF"/>
                </a:solidFill>
                <a:latin typeface="Gill Sans MT"/>
                <a:cs typeface="Gill Sans MT"/>
              </a:rPr>
              <a:t>next</a:t>
            </a:r>
            <a:endParaRPr sz="3100">
              <a:latin typeface="Gill Sans MT"/>
              <a:cs typeface="Gill Sans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12702" y="6487883"/>
            <a:ext cx="4511040" cy="263652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981710">
              <a:lnSpc>
                <a:spcPts val="2880"/>
              </a:lnSpc>
              <a:spcBef>
                <a:spcPts val="595"/>
              </a:spcBef>
            </a:pPr>
            <a:r>
              <a:rPr sz="2800" b="1" spc="80" dirty="0">
                <a:solidFill>
                  <a:srgbClr val="10207A"/>
                </a:solidFill>
                <a:latin typeface="Calibri"/>
                <a:cs typeface="Calibri"/>
              </a:rPr>
              <a:t>Professor</a:t>
            </a:r>
            <a:r>
              <a:rPr sz="2800" b="1" spc="-55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800" b="1" spc="70" dirty="0">
                <a:solidFill>
                  <a:srgbClr val="10207A"/>
                </a:solidFill>
                <a:latin typeface="Calibri"/>
                <a:cs typeface="Calibri"/>
              </a:rPr>
              <a:t>Gillian</a:t>
            </a:r>
            <a:r>
              <a:rPr sz="2800" b="1" spc="-50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10207A"/>
                </a:solidFill>
                <a:latin typeface="Calibri"/>
                <a:cs typeface="Calibri"/>
              </a:rPr>
              <a:t>Vesty </a:t>
            </a:r>
            <a:r>
              <a:rPr sz="2400" dirty="0">
                <a:solidFill>
                  <a:srgbClr val="10207A"/>
                </a:solidFill>
                <a:latin typeface="Calibri"/>
                <a:cs typeface="Calibri"/>
              </a:rPr>
              <a:t>Deputy</a:t>
            </a:r>
            <a:r>
              <a:rPr sz="2400" spc="130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0207A"/>
                </a:solidFill>
                <a:latin typeface="Calibri"/>
                <a:cs typeface="Calibri"/>
              </a:rPr>
              <a:t>Dean</a:t>
            </a:r>
            <a:r>
              <a:rPr sz="2400" spc="85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0207A"/>
                </a:solidFill>
                <a:latin typeface="Calibri"/>
                <a:cs typeface="Calibri"/>
              </a:rPr>
              <a:t>Learning</a:t>
            </a:r>
            <a:r>
              <a:rPr sz="2400" spc="85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10207A"/>
                </a:solidFill>
                <a:latin typeface="Calibri"/>
                <a:cs typeface="Calibri"/>
              </a:rPr>
              <a:t>and </a:t>
            </a:r>
            <a:r>
              <a:rPr sz="2400" spc="-10" dirty="0">
                <a:solidFill>
                  <a:srgbClr val="10207A"/>
                </a:solidFill>
                <a:latin typeface="Calibri"/>
                <a:cs typeface="Calibri"/>
              </a:rPr>
              <a:t>Teaching</a:t>
            </a:r>
            <a:endParaRPr sz="2400">
              <a:latin typeface="Calibri"/>
              <a:cs typeface="Calibri"/>
            </a:endParaRPr>
          </a:p>
          <a:p>
            <a:pPr marL="12700" marR="173355">
              <a:lnSpc>
                <a:spcPts val="2880"/>
              </a:lnSpc>
            </a:pPr>
            <a:r>
              <a:rPr sz="2400" dirty="0">
                <a:solidFill>
                  <a:srgbClr val="10207A"/>
                </a:solidFill>
                <a:latin typeface="Calibri"/>
                <a:cs typeface="Calibri"/>
              </a:rPr>
              <a:t>Accounting,</a:t>
            </a:r>
            <a:r>
              <a:rPr sz="2400" spc="170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0207A"/>
                </a:solidFill>
                <a:latin typeface="Calibri"/>
                <a:cs typeface="Calibri"/>
              </a:rPr>
              <a:t>Information</a:t>
            </a:r>
            <a:r>
              <a:rPr sz="2400" spc="175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0207A"/>
                </a:solidFill>
                <a:latin typeface="Calibri"/>
                <a:cs typeface="Calibri"/>
              </a:rPr>
              <a:t>System</a:t>
            </a:r>
            <a:r>
              <a:rPr sz="2400" spc="175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10207A"/>
                </a:solidFill>
                <a:latin typeface="Calibri"/>
                <a:cs typeface="Calibri"/>
              </a:rPr>
              <a:t>&amp; </a:t>
            </a:r>
            <a:r>
              <a:rPr sz="2400" spc="75" dirty="0">
                <a:solidFill>
                  <a:srgbClr val="10207A"/>
                </a:solidFill>
                <a:latin typeface="Calibri"/>
                <a:cs typeface="Calibri"/>
              </a:rPr>
              <a:t>Supply</a:t>
            </a:r>
            <a:r>
              <a:rPr sz="2400" spc="-65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spc="55" dirty="0">
                <a:solidFill>
                  <a:srgbClr val="10207A"/>
                </a:solidFill>
                <a:latin typeface="Calibri"/>
                <a:cs typeface="Calibri"/>
              </a:rPr>
              <a:t>Chain</a:t>
            </a:r>
            <a:r>
              <a:rPr sz="2400" spc="-60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spc="40" dirty="0">
                <a:solidFill>
                  <a:srgbClr val="10207A"/>
                </a:solidFill>
                <a:latin typeface="Calibri"/>
                <a:cs typeface="Calibri"/>
              </a:rPr>
              <a:t>(AISSC)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ts val="2880"/>
              </a:lnSpc>
            </a:pPr>
            <a:r>
              <a:rPr sz="2400" dirty="0">
                <a:solidFill>
                  <a:srgbClr val="10207A"/>
                </a:solidFill>
                <a:latin typeface="Calibri"/>
                <a:cs typeface="Calibri"/>
              </a:rPr>
              <a:t>College</a:t>
            </a:r>
            <a:r>
              <a:rPr sz="2400" spc="20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0207A"/>
                </a:solidFill>
                <a:latin typeface="Calibri"/>
                <a:cs typeface="Calibri"/>
              </a:rPr>
              <a:t>of</a:t>
            </a:r>
            <a:r>
              <a:rPr sz="2400" spc="20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spc="50" dirty="0">
                <a:solidFill>
                  <a:srgbClr val="10207A"/>
                </a:solidFill>
                <a:latin typeface="Calibri"/>
                <a:cs typeface="Calibri"/>
              </a:rPr>
              <a:t>Business</a:t>
            </a:r>
            <a:r>
              <a:rPr sz="2400" spc="20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0207A"/>
                </a:solidFill>
                <a:latin typeface="Calibri"/>
                <a:cs typeface="Calibri"/>
              </a:rPr>
              <a:t>and</a:t>
            </a:r>
            <a:r>
              <a:rPr sz="2400" spc="20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spc="60" dirty="0">
                <a:solidFill>
                  <a:srgbClr val="10207A"/>
                </a:solidFill>
                <a:latin typeface="Calibri"/>
                <a:cs typeface="Calibri"/>
              </a:rPr>
              <a:t>Law</a:t>
            </a:r>
            <a:r>
              <a:rPr sz="2400" spc="20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spc="50" dirty="0">
                <a:solidFill>
                  <a:srgbClr val="10207A"/>
                </a:solidFill>
                <a:latin typeface="Calibri"/>
                <a:cs typeface="Calibri"/>
              </a:rPr>
              <a:t>(CoBL) </a:t>
            </a:r>
            <a:r>
              <a:rPr sz="2400" spc="-20" dirty="0">
                <a:solidFill>
                  <a:srgbClr val="10207A"/>
                </a:solidFill>
                <a:latin typeface="Calibri"/>
                <a:cs typeface="Calibri"/>
              </a:rPr>
              <a:t>RMIT</a:t>
            </a:r>
            <a:r>
              <a:rPr sz="2400" spc="-90" dirty="0">
                <a:solidFill>
                  <a:srgbClr val="10207A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0207A"/>
                </a:solidFill>
                <a:latin typeface="Calibri"/>
                <a:cs typeface="Calibri"/>
              </a:rPr>
              <a:t>University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96675" y="838200"/>
            <a:ext cx="3981450" cy="531495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30075" y="9547441"/>
            <a:ext cx="3831839" cy="4127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8124" y="288458"/>
            <a:ext cx="14460219" cy="1276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100" spc="90" dirty="0">
                <a:solidFill>
                  <a:srgbClr val="FFFFFF"/>
                </a:solidFill>
              </a:rPr>
              <a:t>Gamiﬁcation</a:t>
            </a:r>
            <a:r>
              <a:rPr sz="4100" spc="-185" dirty="0">
                <a:solidFill>
                  <a:srgbClr val="FFFFFF"/>
                </a:solidFill>
              </a:rPr>
              <a:t> </a:t>
            </a:r>
            <a:r>
              <a:rPr sz="4100" dirty="0">
                <a:solidFill>
                  <a:srgbClr val="FFFFFF"/>
                </a:solidFill>
              </a:rPr>
              <a:t>and</a:t>
            </a:r>
            <a:r>
              <a:rPr sz="4100" spc="-180" dirty="0">
                <a:solidFill>
                  <a:srgbClr val="FFFFFF"/>
                </a:solidFill>
              </a:rPr>
              <a:t> </a:t>
            </a:r>
            <a:r>
              <a:rPr sz="4100" spc="-320" dirty="0">
                <a:solidFill>
                  <a:srgbClr val="FFFFFF"/>
                </a:solidFill>
              </a:rPr>
              <a:t>AI:</a:t>
            </a:r>
            <a:r>
              <a:rPr sz="4100" spc="-180" dirty="0">
                <a:solidFill>
                  <a:srgbClr val="FFFFFF"/>
                </a:solidFill>
              </a:rPr>
              <a:t> </a:t>
            </a:r>
            <a:r>
              <a:rPr sz="4100" spc="90" dirty="0">
                <a:solidFill>
                  <a:srgbClr val="FFFFFF"/>
                </a:solidFill>
              </a:rPr>
              <a:t>Utilising</a:t>
            </a:r>
            <a:r>
              <a:rPr sz="4100" spc="-180" dirty="0">
                <a:solidFill>
                  <a:srgbClr val="FFFFFF"/>
                </a:solidFill>
              </a:rPr>
              <a:t> </a:t>
            </a:r>
            <a:r>
              <a:rPr sz="4100" spc="-105" dirty="0">
                <a:solidFill>
                  <a:srgbClr val="FFFFFF"/>
                </a:solidFill>
              </a:rPr>
              <a:t>Game-</a:t>
            </a:r>
            <a:r>
              <a:rPr sz="4100" dirty="0">
                <a:solidFill>
                  <a:srgbClr val="FFFFFF"/>
                </a:solidFill>
              </a:rPr>
              <a:t>Based</a:t>
            </a:r>
            <a:r>
              <a:rPr sz="4100" spc="-185" dirty="0">
                <a:solidFill>
                  <a:srgbClr val="FFFFFF"/>
                </a:solidFill>
              </a:rPr>
              <a:t> </a:t>
            </a:r>
            <a:r>
              <a:rPr sz="4100" spc="75" dirty="0">
                <a:solidFill>
                  <a:srgbClr val="FFFFFF"/>
                </a:solidFill>
              </a:rPr>
              <a:t>Learning</a:t>
            </a:r>
            <a:r>
              <a:rPr sz="4100" spc="-180" dirty="0">
                <a:solidFill>
                  <a:srgbClr val="FFFFFF"/>
                </a:solidFill>
              </a:rPr>
              <a:t> </a:t>
            </a:r>
            <a:r>
              <a:rPr sz="4100" spc="35" dirty="0">
                <a:solidFill>
                  <a:srgbClr val="FFFFFF"/>
                </a:solidFill>
              </a:rPr>
              <a:t>to </a:t>
            </a:r>
            <a:r>
              <a:rPr sz="4100" spc="60" dirty="0">
                <a:solidFill>
                  <a:srgbClr val="FFFFFF"/>
                </a:solidFill>
              </a:rPr>
              <a:t>Enhance</a:t>
            </a:r>
            <a:r>
              <a:rPr sz="4100" spc="-185" dirty="0">
                <a:solidFill>
                  <a:srgbClr val="FFFFFF"/>
                </a:solidFill>
              </a:rPr>
              <a:t> </a:t>
            </a:r>
            <a:r>
              <a:rPr sz="4100" spc="85" dirty="0">
                <a:solidFill>
                  <a:srgbClr val="FFFFFF"/>
                </a:solidFill>
              </a:rPr>
              <a:t>Educational</a:t>
            </a:r>
            <a:r>
              <a:rPr sz="4100" spc="-185" dirty="0">
                <a:solidFill>
                  <a:srgbClr val="FFFFFF"/>
                </a:solidFill>
              </a:rPr>
              <a:t> </a:t>
            </a:r>
            <a:r>
              <a:rPr sz="4100" spc="-10" dirty="0">
                <a:solidFill>
                  <a:srgbClr val="FFFFFF"/>
                </a:solidFill>
              </a:rPr>
              <a:t>Outcomes</a:t>
            </a:r>
            <a:endParaRPr sz="41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9637" y="9437903"/>
            <a:ext cx="3066107" cy="34014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390"/>
              </a:lnSpc>
              <a:spcBef>
                <a:spcPts val="100"/>
              </a:spcBef>
            </a:pPr>
            <a:r>
              <a:rPr spc="130" dirty="0"/>
              <a:t>Learning</a:t>
            </a:r>
            <a:r>
              <a:rPr spc="-80" dirty="0"/>
              <a:t> </a:t>
            </a:r>
            <a:r>
              <a:rPr spc="80" dirty="0"/>
              <a:t>Objectives:</a:t>
            </a:r>
          </a:p>
          <a:p>
            <a:pPr marL="469265" indent="-456565">
              <a:lnSpc>
                <a:spcPts val="3790"/>
              </a:lnSpc>
              <a:buChar char="•"/>
              <a:tabLst>
                <a:tab pos="469265" algn="l"/>
              </a:tabLst>
            </a:pPr>
            <a:r>
              <a:rPr sz="3200" spc="70" dirty="0"/>
              <a:t>Discover</a:t>
            </a:r>
            <a:r>
              <a:rPr sz="3200" spc="-65" dirty="0"/>
              <a:t> </a:t>
            </a:r>
            <a:r>
              <a:rPr sz="3200" spc="85" dirty="0"/>
              <a:t>the</a:t>
            </a:r>
            <a:r>
              <a:rPr sz="3200" spc="-60" dirty="0"/>
              <a:t> </a:t>
            </a:r>
            <a:r>
              <a:rPr sz="3200" spc="114" dirty="0"/>
              <a:t>principles</a:t>
            </a:r>
            <a:r>
              <a:rPr sz="3200" spc="-65" dirty="0"/>
              <a:t> </a:t>
            </a:r>
            <a:r>
              <a:rPr sz="3200" dirty="0"/>
              <a:t>of</a:t>
            </a:r>
            <a:r>
              <a:rPr sz="3200" spc="-60" dirty="0"/>
              <a:t> </a:t>
            </a:r>
            <a:r>
              <a:rPr sz="3200" spc="95" dirty="0"/>
              <a:t>gamification</a:t>
            </a:r>
            <a:r>
              <a:rPr sz="3200" spc="-65" dirty="0"/>
              <a:t> </a:t>
            </a:r>
            <a:r>
              <a:rPr sz="3200" spc="100" dirty="0"/>
              <a:t>in</a:t>
            </a:r>
            <a:r>
              <a:rPr sz="3200" spc="-60" dirty="0"/>
              <a:t> </a:t>
            </a:r>
            <a:r>
              <a:rPr sz="3200" spc="75" dirty="0"/>
              <a:t>education</a:t>
            </a:r>
            <a:endParaRPr sz="3200"/>
          </a:p>
          <a:p>
            <a:pPr marL="469265" indent="-456565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3200" spc="70" dirty="0"/>
              <a:t>Analyse</a:t>
            </a:r>
            <a:r>
              <a:rPr sz="3200" spc="-65" dirty="0"/>
              <a:t> </a:t>
            </a:r>
            <a:r>
              <a:rPr sz="3200" spc="85" dirty="0"/>
              <a:t>the</a:t>
            </a:r>
            <a:r>
              <a:rPr sz="3200" spc="-65" dirty="0"/>
              <a:t> </a:t>
            </a:r>
            <a:r>
              <a:rPr sz="3200" spc="105" dirty="0"/>
              <a:t>impact</a:t>
            </a:r>
            <a:r>
              <a:rPr sz="3200" spc="-60" dirty="0"/>
              <a:t> </a:t>
            </a:r>
            <a:r>
              <a:rPr sz="3200" dirty="0"/>
              <a:t>of</a:t>
            </a:r>
            <a:r>
              <a:rPr sz="3200" spc="-65" dirty="0"/>
              <a:t> </a:t>
            </a:r>
            <a:r>
              <a:rPr sz="3200" spc="100" dirty="0"/>
              <a:t>game-</a:t>
            </a:r>
            <a:r>
              <a:rPr sz="3200" spc="90" dirty="0"/>
              <a:t>based</a:t>
            </a:r>
            <a:r>
              <a:rPr sz="3200" spc="-65" dirty="0"/>
              <a:t> </a:t>
            </a:r>
            <a:r>
              <a:rPr sz="3200" spc="110" dirty="0"/>
              <a:t>learning</a:t>
            </a:r>
            <a:r>
              <a:rPr sz="3200" spc="-60" dirty="0"/>
              <a:t> </a:t>
            </a:r>
            <a:r>
              <a:rPr sz="3200" spc="65" dirty="0"/>
              <a:t>on</a:t>
            </a:r>
            <a:r>
              <a:rPr sz="3200" spc="-65" dirty="0"/>
              <a:t> </a:t>
            </a:r>
            <a:r>
              <a:rPr sz="3200" spc="85" dirty="0"/>
              <a:t>student</a:t>
            </a:r>
            <a:r>
              <a:rPr sz="3200" spc="-60" dirty="0"/>
              <a:t> </a:t>
            </a:r>
            <a:r>
              <a:rPr sz="3200" spc="90" dirty="0"/>
              <a:t>engagement</a:t>
            </a:r>
            <a:r>
              <a:rPr sz="3200" spc="-65" dirty="0"/>
              <a:t> </a:t>
            </a:r>
            <a:r>
              <a:rPr sz="3200" spc="114" dirty="0"/>
              <a:t>and</a:t>
            </a:r>
            <a:r>
              <a:rPr sz="3200" spc="-65" dirty="0"/>
              <a:t> </a:t>
            </a:r>
            <a:r>
              <a:rPr sz="3200" spc="75" dirty="0"/>
              <a:t>performance</a:t>
            </a:r>
            <a:endParaRPr sz="3200"/>
          </a:p>
          <a:p>
            <a:pPr marL="469265" indent="-456565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3200" spc="85" dirty="0"/>
              <a:t>Design</a:t>
            </a:r>
            <a:r>
              <a:rPr sz="3200" spc="-70" dirty="0"/>
              <a:t> </a:t>
            </a:r>
            <a:r>
              <a:rPr sz="3200" spc="100" dirty="0"/>
              <a:t>game-</a:t>
            </a:r>
            <a:r>
              <a:rPr sz="3200" spc="90" dirty="0"/>
              <a:t>based</a:t>
            </a:r>
            <a:r>
              <a:rPr sz="3200" spc="-70" dirty="0"/>
              <a:t> </a:t>
            </a:r>
            <a:r>
              <a:rPr sz="3200" spc="110" dirty="0"/>
              <a:t>learning</a:t>
            </a:r>
            <a:r>
              <a:rPr sz="3200" spc="-65" dirty="0"/>
              <a:t> </a:t>
            </a:r>
            <a:r>
              <a:rPr sz="3200" spc="100" dirty="0"/>
              <a:t>activities</a:t>
            </a:r>
            <a:r>
              <a:rPr sz="3200" spc="-70" dirty="0"/>
              <a:t> </a:t>
            </a:r>
            <a:r>
              <a:rPr sz="3200" spc="85" dirty="0"/>
              <a:t>that</a:t>
            </a:r>
            <a:r>
              <a:rPr sz="3200" spc="-65" dirty="0"/>
              <a:t> </a:t>
            </a:r>
            <a:r>
              <a:rPr sz="3200" spc="65" dirty="0"/>
              <a:t>incorporate</a:t>
            </a:r>
            <a:r>
              <a:rPr sz="3200" spc="-70" dirty="0"/>
              <a:t> </a:t>
            </a:r>
            <a:r>
              <a:rPr sz="3200" dirty="0"/>
              <a:t>AI</a:t>
            </a:r>
            <a:r>
              <a:rPr sz="3200" spc="-65" dirty="0"/>
              <a:t> </a:t>
            </a:r>
            <a:r>
              <a:rPr sz="3200" spc="70" dirty="0"/>
              <a:t>elements</a:t>
            </a:r>
            <a:endParaRPr sz="3200"/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Calibri"/>
              <a:buChar char="•"/>
            </a:pPr>
            <a:endParaRPr sz="3200"/>
          </a:p>
          <a:p>
            <a:pPr marL="12700">
              <a:lnSpc>
                <a:spcPts val="4390"/>
              </a:lnSpc>
            </a:pPr>
            <a:r>
              <a:rPr spc="95" dirty="0"/>
              <a:t>Benefits</a:t>
            </a:r>
            <a:r>
              <a:rPr spc="-85" dirty="0"/>
              <a:t> </a:t>
            </a:r>
            <a:r>
              <a:rPr spc="80" dirty="0"/>
              <a:t>for</a:t>
            </a:r>
            <a:r>
              <a:rPr spc="-80" dirty="0"/>
              <a:t> </a:t>
            </a:r>
            <a:r>
              <a:rPr spc="65" dirty="0"/>
              <a:t>Teachers:</a:t>
            </a:r>
          </a:p>
          <a:p>
            <a:pPr marL="469265" indent="-456565">
              <a:lnSpc>
                <a:spcPts val="3790"/>
              </a:lnSpc>
              <a:buChar char="•"/>
              <a:tabLst>
                <a:tab pos="469265" algn="l"/>
              </a:tabLst>
            </a:pPr>
            <a:r>
              <a:rPr sz="3200" spc="114" dirty="0"/>
              <a:t>Learn</a:t>
            </a:r>
            <a:r>
              <a:rPr sz="3200" spc="-70" dirty="0"/>
              <a:t> </a:t>
            </a:r>
            <a:r>
              <a:rPr sz="3200" spc="65" dirty="0"/>
              <a:t>how</a:t>
            </a:r>
            <a:r>
              <a:rPr sz="3200" spc="-65" dirty="0"/>
              <a:t> </a:t>
            </a:r>
            <a:r>
              <a:rPr sz="3200" dirty="0"/>
              <a:t>to</a:t>
            </a:r>
            <a:r>
              <a:rPr sz="3200" spc="-65" dirty="0"/>
              <a:t> </a:t>
            </a:r>
            <a:r>
              <a:rPr sz="3200" spc="60" dirty="0"/>
              <a:t>create</a:t>
            </a:r>
            <a:r>
              <a:rPr sz="3200" spc="-65" dirty="0"/>
              <a:t> </a:t>
            </a:r>
            <a:r>
              <a:rPr sz="3200" spc="110" dirty="0"/>
              <a:t>a</a:t>
            </a:r>
            <a:r>
              <a:rPr sz="3200" spc="-65" dirty="0"/>
              <a:t> </a:t>
            </a:r>
            <a:r>
              <a:rPr sz="3200" spc="80" dirty="0"/>
              <a:t>more</a:t>
            </a:r>
            <a:r>
              <a:rPr sz="3200" spc="-65" dirty="0"/>
              <a:t> </a:t>
            </a:r>
            <a:r>
              <a:rPr sz="3200" spc="80" dirty="0"/>
              <a:t>interactive</a:t>
            </a:r>
            <a:r>
              <a:rPr sz="3200" spc="-70" dirty="0"/>
              <a:t> </a:t>
            </a:r>
            <a:r>
              <a:rPr sz="3200" spc="114" dirty="0"/>
              <a:t>and</a:t>
            </a:r>
            <a:r>
              <a:rPr sz="3200" spc="-65" dirty="0"/>
              <a:t> </a:t>
            </a:r>
            <a:r>
              <a:rPr sz="3200" spc="120" dirty="0"/>
              <a:t>engaging</a:t>
            </a:r>
            <a:r>
              <a:rPr sz="3200" spc="-65" dirty="0"/>
              <a:t> </a:t>
            </a:r>
            <a:r>
              <a:rPr sz="3200" spc="110" dirty="0"/>
              <a:t>learning</a:t>
            </a:r>
            <a:r>
              <a:rPr sz="3200" spc="-65" dirty="0"/>
              <a:t> </a:t>
            </a:r>
            <a:r>
              <a:rPr sz="3200" spc="80" dirty="0"/>
              <a:t>environment</a:t>
            </a:r>
            <a:endParaRPr sz="3200"/>
          </a:p>
          <a:p>
            <a:pPr marL="469265" indent="-456565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3200" spc="100" dirty="0"/>
              <a:t>Enhance</a:t>
            </a:r>
            <a:r>
              <a:rPr sz="3200" spc="-55" dirty="0"/>
              <a:t> </a:t>
            </a:r>
            <a:r>
              <a:rPr sz="3200" spc="100" dirty="0"/>
              <a:t>teaching</a:t>
            </a:r>
            <a:r>
              <a:rPr sz="3200" spc="-55" dirty="0"/>
              <a:t> </a:t>
            </a:r>
            <a:r>
              <a:rPr sz="3200" spc="90" dirty="0"/>
              <a:t>methods</a:t>
            </a:r>
            <a:r>
              <a:rPr sz="3200" spc="-55" dirty="0"/>
              <a:t> </a:t>
            </a:r>
            <a:r>
              <a:rPr sz="3200" dirty="0"/>
              <a:t>to</a:t>
            </a:r>
            <a:r>
              <a:rPr sz="3200" spc="-50" dirty="0"/>
              <a:t> </a:t>
            </a:r>
            <a:r>
              <a:rPr sz="3200" spc="85" dirty="0"/>
              <a:t>stimulate</a:t>
            </a:r>
            <a:r>
              <a:rPr sz="3200" spc="-55" dirty="0"/>
              <a:t> </a:t>
            </a:r>
            <a:r>
              <a:rPr sz="3200" spc="85" dirty="0"/>
              <a:t>student</a:t>
            </a:r>
            <a:r>
              <a:rPr sz="3200" spc="-55" dirty="0"/>
              <a:t> </a:t>
            </a:r>
            <a:r>
              <a:rPr sz="3200" spc="80" dirty="0"/>
              <a:t>participation</a:t>
            </a:r>
            <a:endParaRPr sz="3200"/>
          </a:p>
          <a:p>
            <a:pPr marL="469265" indent="-456565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3200" spc="60" dirty="0"/>
              <a:t>Develop</a:t>
            </a:r>
            <a:r>
              <a:rPr sz="3200" spc="-60" dirty="0"/>
              <a:t> </a:t>
            </a:r>
            <a:r>
              <a:rPr sz="3200" spc="135" dirty="0"/>
              <a:t>skills</a:t>
            </a:r>
            <a:r>
              <a:rPr sz="3200" spc="-55" dirty="0"/>
              <a:t> </a:t>
            </a:r>
            <a:r>
              <a:rPr sz="3200" dirty="0"/>
              <a:t>to</a:t>
            </a:r>
            <a:r>
              <a:rPr sz="3200" spc="-55" dirty="0"/>
              <a:t> </a:t>
            </a:r>
            <a:r>
              <a:rPr sz="3200" spc="110" dirty="0"/>
              <a:t>assess</a:t>
            </a:r>
            <a:r>
              <a:rPr sz="3200" spc="-55" dirty="0"/>
              <a:t> </a:t>
            </a:r>
            <a:r>
              <a:rPr sz="3200" spc="85" dirty="0"/>
              <a:t>the</a:t>
            </a:r>
            <a:r>
              <a:rPr sz="3200" spc="-55" dirty="0"/>
              <a:t> </a:t>
            </a:r>
            <a:r>
              <a:rPr sz="3200" spc="85" dirty="0"/>
              <a:t>eﬀectiveness</a:t>
            </a:r>
            <a:r>
              <a:rPr sz="3200" spc="-55" dirty="0"/>
              <a:t> </a:t>
            </a:r>
            <a:r>
              <a:rPr sz="3200" dirty="0"/>
              <a:t>of</a:t>
            </a:r>
            <a:r>
              <a:rPr sz="3200" spc="-55" dirty="0"/>
              <a:t> </a:t>
            </a:r>
            <a:r>
              <a:rPr sz="3200" spc="90" dirty="0"/>
              <a:t>gamified</a:t>
            </a:r>
            <a:r>
              <a:rPr sz="3200" spc="-55" dirty="0"/>
              <a:t> </a:t>
            </a:r>
            <a:r>
              <a:rPr sz="3200" spc="110" dirty="0"/>
              <a:t>learning</a:t>
            </a:r>
            <a:r>
              <a:rPr sz="3200" spc="-55" dirty="0"/>
              <a:t> </a:t>
            </a:r>
            <a:r>
              <a:rPr sz="3200" spc="65" dirty="0"/>
              <a:t>experiences</a:t>
            </a:r>
            <a:endParaRPr sz="3200"/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FFFF"/>
              </a:buClr>
              <a:buFont typeface="Calibri"/>
              <a:buChar char="•"/>
            </a:pPr>
            <a:endParaRPr sz="3200"/>
          </a:p>
          <a:p>
            <a:pPr marL="12700">
              <a:lnSpc>
                <a:spcPts val="4390"/>
              </a:lnSpc>
            </a:pPr>
            <a:r>
              <a:rPr spc="95" dirty="0"/>
              <a:t>Benefits</a:t>
            </a:r>
            <a:r>
              <a:rPr spc="-85" dirty="0"/>
              <a:t> </a:t>
            </a:r>
            <a:r>
              <a:rPr spc="80" dirty="0"/>
              <a:t>for</a:t>
            </a:r>
            <a:r>
              <a:rPr spc="-80" dirty="0"/>
              <a:t> </a:t>
            </a:r>
            <a:r>
              <a:rPr spc="105" dirty="0"/>
              <a:t>Students:</a:t>
            </a:r>
          </a:p>
          <a:p>
            <a:pPr marL="469265" indent="-456565">
              <a:lnSpc>
                <a:spcPts val="3790"/>
              </a:lnSpc>
              <a:buChar char="•"/>
              <a:tabLst>
                <a:tab pos="469265" algn="l"/>
              </a:tabLst>
            </a:pPr>
            <a:r>
              <a:rPr sz="3200" spc="80" dirty="0"/>
              <a:t>Experience</a:t>
            </a:r>
            <a:r>
              <a:rPr sz="3200" spc="-75" dirty="0"/>
              <a:t> </a:t>
            </a:r>
            <a:r>
              <a:rPr sz="3200" spc="110" dirty="0"/>
              <a:t>learning</a:t>
            </a:r>
            <a:r>
              <a:rPr sz="3200" spc="-70" dirty="0"/>
              <a:t> </a:t>
            </a:r>
            <a:r>
              <a:rPr sz="3200" spc="100" dirty="0"/>
              <a:t>in</a:t>
            </a:r>
            <a:r>
              <a:rPr sz="3200" spc="-70" dirty="0"/>
              <a:t> </a:t>
            </a:r>
            <a:r>
              <a:rPr sz="3200" spc="110" dirty="0"/>
              <a:t>a</a:t>
            </a:r>
            <a:r>
              <a:rPr sz="3200" spc="-75" dirty="0"/>
              <a:t> </a:t>
            </a:r>
            <a:r>
              <a:rPr sz="3200" spc="85" dirty="0"/>
              <a:t>fun</a:t>
            </a:r>
            <a:r>
              <a:rPr sz="3200" spc="-70" dirty="0"/>
              <a:t> </a:t>
            </a:r>
            <a:r>
              <a:rPr sz="3200" spc="114" dirty="0"/>
              <a:t>and</a:t>
            </a:r>
            <a:r>
              <a:rPr sz="3200" spc="-70" dirty="0"/>
              <a:t> </a:t>
            </a:r>
            <a:r>
              <a:rPr sz="3200" spc="80" dirty="0"/>
              <a:t>interactive</a:t>
            </a:r>
            <a:r>
              <a:rPr sz="3200" spc="-70" dirty="0"/>
              <a:t> </a:t>
            </a:r>
            <a:r>
              <a:rPr sz="3200" spc="75" dirty="0"/>
              <a:t>way</a:t>
            </a:r>
            <a:endParaRPr sz="3200"/>
          </a:p>
          <a:p>
            <a:pPr marL="469265" indent="-456565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3200" spc="60" dirty="0"/>
              <a:t>Develop</a:t>
            </a:r>
            <a:r>
              <a:rPr sz="3200" spc="-70" dirty="0"/>
              <a:t> </a:t>
            </a:r>
            <a:r>
              <a:rPr sz="3200" spc="110" dirty="0"/>
              <a:t>critical</a:t>
            </a:r>
            <a:r>
              <a:rPr sz="3200" spc="-65" dirty="0"/>
              <a:t> </a:t>
            </a:r>
            <a:r>
              <a:rPr sz="3200" spc="120" dirty="0"/>
              <a:t>thinking</a:t>
            </a:r>
            <a:r>
              <a:rPr sz="3200" spc="-70" dirty="0"/>
              <a:t> </a:t>
            </a:r>
            <a:r>
              <a:rPr sz="3200" spc="114" dirty="0"/>
              <a:t>and</a:t>
            </a:r>
            <a:r>
              <a:rPr sz="3200" spc="-65" dirty="0"/>
              <a:t> </a:t>
            </a:r>
            <a:r>
              <a:rPr sz="3200" spc="110" dirty="0"/>
              <a:t>problem-</a:t>
            </a:r>
            <a:r>
              <a:rPr sz="3200" spc="90" dirty="0"/>
              <a:t>solving</a:t>
            </a:r>
            <a:r>
              <a:rPr sz="3200" spc="-70" dirty="0"/>
              <a:t> </a:t>
            </a:r>
            <a:r>
              <a:rPr sz="3200" spc="135" dirty="0"/>
              <a:t>skills</a:t>
            </a:r>
            <a:r>
              <a:rPr sz="3200" spc="-65" dirty="0"/>
              <a:t> </a:t>
            </a:r>
            <a:r>
              <a:rPr sz="3200" spc="110" dirty="0"/>
              <a:t>through</a:t>
            </a:r>
            <a:r>
              <a:rPr sz="3200" spc="-70" dirty="0"/>
              <a:t> </a:t>
            </a:r>
            <a:r>
              <a:rPr sz="3200" spc="100" dirty="0"/>
              <a:t>game-</a:t>
            </a:r>
            <a:r>
              <a:rPr sz="3200" spc="90" dirty="0"/>
              <a:t>based</a:t>
            </a:r>
            <a:r>
              <a:rPr sz="3200" spc="-65" dirty="0"/>
              <a:t> </a:t>
            </a:r>
            <a:r>
              <a:rPr sz="3200" spc="80" dirty="0"/>
              <a:t>scenarios</a:t>
            </a:r>
            <a:endParaRPr sz="3200"/>
          </a:p>
          <a:p>
            <a:pPr marL="469265" indent="-456565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3200" spc="90" dirty="0"/>
              <a:t>Increase</a:t>
            </a:r>
            <a:r>
              <a:rPr sz="3200" spc="-70" dirty="0"/>
              <a:t> </a:t>
            </a:r>
            <a:r>
              <a:rPr sz="3200" spc="75" dirty="0"/>
              <a:t>motivation</a:t>
            </a:r>
            <a:r>
              <a:rPr sz="3200" spc="-65" dirty="0"/>
              <a:t> </a:t>
            </a:r>
            <a:r>
              <a:rPr sz="3200" spc="114" dirty="0"/>
              <a:t>and</a:t>
            </a:r>
            <a:r>
              <a:rPr sz="3200" spc="-70" dirty="0"/>
              <a:t> </a:t>
            </a:r>
            <a:r>
              <a:rPr sz="3200" spc="100" dirty="0"/>
              <a:t>enthusiasm</a:t>
            </a:r>
            <a:r>
              <a:rPr sz="3200" spc="-30" dirty="0"/>
              <a:t> </a:t>
            </a:r>
            <a:r>
              <a:rPr sz="3200" spc="65" dirty="0"/>
              <a:t>for</a:t>
            </a:r>
            <a:r>
              <a:rPr sz="3200" spc="-65" dirty="0"/>
              <a:t> </a:t>
            </a:r>
            <a:r>
              <a:rPr sz="3200" spc="110" dirty="0"/>
              <a:t>learning</a:t>
            </a:r>
            <a:r>
              <a:rPr sz="3200" spc="-70" dirty="0"/>
              <a:t> </a:t>
            </a:r>
            <a:r>
              <a:rPr sz="3200" spc="110" dirty="0"/>
              <a:t>through</a:t>
            </a:r>
            <a:r>
              <a:rPr sz="3200" spc="-65" dirty="0"/>
              <a:t> </a:t>
            </a:r>
            <a:r>
              <a:rPr sz="3200" spc="85" dirty="0"/>
              <a:t>gamification</a:t>
            </a:r>
            <a:endParaRPr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4374" y="11052"/>
            <a:ext cx="12574552" cy="840679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 marR="5080">
              <a:lnSpc>
                <a:spcPct val="132700"/>
              </a:lnSpc>
              <a:spcBef>
                <a:spcPts val="95"/>
              </a:spcBef>
            </a:pPr>
            <a:r>
              <a:rPr sz="4600" spc="85" dirty="0">
                <a:solidFill>
                  <a:srgbClr val="FFFFFF"/>
                </a:solidFill>
              </a:rPr>
              <a:t>Bogart</a:t>
            </a:r>
            <a:r>
              <a:rPr sz="4600" spc="-240" dirty="0">
                <a:solidFill>
                  <a:srgbClr val="FFFFFF"/>
                </a:solidFill>
              </a:rPr>
              <a:t> </a:t>
            </a:r>
            <a:r>
              <a:rPr sz="4600" spc="70" dirty="0">
                <a:solidFill>
                  <a:srgbClr val="FFFFFF"/>
                </a:solidFill>
              </a:rPr>
              <a:t>Technologies</a:t>
            </a:r>
            <a:r>
              <a:rPr lang="en-US" sz="4600" spc="70" dirty="0">
                <a:solidFill>
                  <a:srgbClr val="FFFFFF"/>
                </a:solidFill>
              </a:rPr>
              <a:t>: Ethical Dilemmas</a:t>
            </a:r>
            <a:endParaRPr sz="46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9637" y="9437903"/>
            <a:ext cx="3066107" cy="34014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381853" y="7391354"/>
            <a:ext cx="6936740" cy="1387475"/>
          </a:xfrm>
          <a:custGeom>
            <a:avLst/>
            <a:gdLst/>
            <a:ahLst/>
            <a:cxnLst/>
            <a:rect l="l" t="t" r="r" b="b"/>
            <a:pathLst>
              <a:path w="6936740" h="1387475">
                <a:moveTo>
                  <a:pt x="6242837" y="0"/>
                </a:moveTo>
                <a:lnTo>
                  <a:pt x="693648" y="0"/>
                </a:lnTo>
                <a:lnTo>
                  <a:pt x="646180" y="1601"/>
                </a:lnTo>
                <a:lnTo>
                  <a:pt x="599566" y="6335"/>
                </a:lnTo>
                <a:lnTo>
                  <a:pt x="553911" y="14100"/>
                </a:lnTo>
                <a:lnTo>
                  <a:pt x="509318" y="24791"/>
                </a:lnTo>
                <a:lnTo>
                  <a:pt x="465891" y="38305"/>
                </a:lnTo>
                <a:lnTo>
                  <a:pt x="423733" y="54538"/>
                </a:lnTo>
                <a:lnTo>
                  <a:pt x="382948" y="73386"/>
                </a:lnTo>
                <a:lnTo>
                  <a:pt x="343639" y="94747"/>
                </a:lnTo>
                <a:lnTo>
                  <a:pt x="305910" y="118516"/>
                </a:lnTo>
                <a:lnTo>
                  <a:pt x="269865" y="144590"/>
                </a:lnTo>
                <a:lnTo>
                  <a:pt x="235607" y="172866"/>
                </a:lnTo>
                <a:lnTo>
                  <a:pt x="203239" y="203239"/>
                </a:lnTo>
                <a:lnTo>
                  <a:pt x="172866" y="235607"/>
                </a:lnTo>
                <a:lnTo>
                  <a:pt x="144590" y="269865"/>
                </a:lnTo>
                <a:lnTo>
                  <a:pt x="118516" y="305910"/>
                </a:lnTo>
                <a:lnTo>
                  <a:pt x="94747" y="343639"/>
                </a:lnTo>
                <a:lnTo>
                  <a:pt x="73386" y="382948"/>
                </a:lnTo>
                <a:lnTo>
                  <a:pt x="54538" y="423733"/>
                </a:lnTo>
                <a:lnTo>
                  <a:pt x="38305" y="465891"/>
                </a:lnTo>
                <a:lnTo>
                  <a:pt x="24791" y="509318"/>
                </a:lnTo>
                <a:lnTo>
                  <a:pt x="14100" y="553911"/>
                </a:lnTo>
                <a:lnTo>
                  <a:pt x="6335" y="599566"/>
                </a:lnTo>
                <a:lnTo>
                  <a:pt x="1601" y="646180"/>
                </a:lnTo>
                <a:lnTo>
                  <a:pt x="0" y="693648"/>
                </a:lnTo>
                <a:lnTo>
                  <a:pt x="1601" y="741117"/>
                </a:lnTo>
                <a:lnTo>
                  <a:pt x="6335" y="787730"/>
                </a:lnTo>
                <a:lnTo>
                  <a:pt x="14100" y="833385"/>
                </a:lnTo>
                <a:lnTo>
                  <a:pt x="24791" y="877978"/>
                </a:lnTo>
                <a:lnTo>
                  <a:pt x="38305" y="921405"/>
                </a:lnTo>
                <a:lnTo>
                  <a:pt x="54538" y="963563"/>
                </a:lnTo>
                <a:lnTo>
                  <a:pt x="73386" y="1004349"/>
                </a:lnTo>
                <a:lnTo>
                  <a:pt x="94747" y="1043657"/>
                </a:lnTo>
                <a:lnTo>
                  <a:pt x="118516" y="1081386"/>
                </a:lnTo>
                <a:lnTo>
                  <a:pt x="144590" y="1117431"/>
                </a:lnTo>
                <a:lnTo>
                  <a:pt x="172866" y="1151690"/>
                </a:lnTo>
                <a:lnTo>
                  <a:pt x="203239" y="1184057"/>
                </a:lnTo>
                <a:lnTo>
                  <a:pt x="235607" y="1214430"/>
                </a:lnTo>
                <a:lnTo>
                  <a:pt x="269865" y="1242706"/>
                </a:lnTo>
                <a:lnTo>
                  <a:pt x="305910" y="1268780"/>
                </a:lnTo>
                <a:lnTo>
                  <a:pt x="343639" y="1292549"/>
                </a:lnTo>
                <a:lnTo>
                  <a:pt x="382948" y="1313910"/>
                </a:lnTo>
                <a:lnTo>
                  <a:pt x="423733" y="1332758"/>
                </a:lnTo>
                <a:lnTo>
                  <a:pt x="465891" y="1348991"/>
                </a:lnTo>
                <a:lnTo>
                  <a:pt x="509318" y="1362505"/>
                </a:lnTo>
                <a:lnTo>
                  <a:pt x="553911" y="1373196"/>
                </a:lnTo>
                <a:lnTo>
                  <a:pt x="599566" y="1380961"/>
                </a:lnTo>
                <a:lnTo>
                  <a:pt x="646180" y="1385695"/>
                </a:lnTo>
                <a:lnTo>
                  <a:pt x="693648" y="1387297"/>
                </a:lnTo>
                <a:lnTo>
                  <a:pt x="6242837" y="1387297"/>
                </a:lnTo>
                <a:lnTo>
                  <a:pt x="6290305" y="1385695"/>
                </a:lnTo>
                <a:lnTo>
                  <a:pt x="6336919" y="1380961"/>
                </a:lnTo>
                <a:lnTo>
                  <a:pt x="6382574" y="1373196"/>
                </a:lnTo>
                <a:lnTo>
                  <a:pt x="6427167" y="1362505"/>
                </a:lnTo>
                <a:lnTo>
                  <a:pt x="6470594" y="1348991"/>
                </a:lnTo>
                <a:lnTo>
                  <a:pt x="6512752" y="1332758"/>
                </a:lnTo>
                <a:lnTo>
                  <a:pt x="6553537" y="1313910"/>
                </a:lnTo>
                <a:lnTo>
                  <a:pt x="6592846" y="1292549"/>
                </a:lnTo>
                <a:lnTo>
                  <a:pt x="6630575" y="1268780"/>
                </a:lnTo>
                <a:lnTo>
                  <a:pt x="6666620" y="1242706"/>
                </a:lnTo>
                <a:lnTo>
                  <a:pt x="6700878" y="1214430"/>
                </a:lnTo>
                <a:lnTo>
                  <a:pt x="6733246" y="1184057"/>
                </a:lnTo>
                <a:lnTo>
                  <a:pt x="6763619" y="1151690"/>
                </a:lnTo>
                <a:lnTo>
                  <a:pt x="6791895" y="1117431"/>
                </a:lnTo>
                <a:lnTo>
                  <a:pt x="6817969" y="1081386"/>
                </a:lnTo>
                <a:lnTo>
                  <a:pt x="6841738" y="1043657"/>
                </a:lnTo>
                <a:lnTo>
                  <a:pt x="6863099" y="1004349"/>
                </a:lnTo>
                <a:lnTo>
                  <a:pt x="6881947" y="963563"/>
                </a:lnTo>
                <a:lnTo>
                  <a:pt x="6898180" y="921405"/>
                </a:lnTo>
                <a:lnTo>
                  <a:pt x="6911694" y="877978"/>
                </a:lnTo>
                <a:lnTo>
                  <a:pt x="6922385" y="833385"/>
                </a:lnTo>
                <a:lnTo>
                  <a:pt x="6930150" y="787730"/>
                </a:lnTo>
                <a:lnTo>
                  <a:pt x="6934884" y="741117"/>
                </a:lnTo>
                <a:lnTo>
                  <a:pt x="6936486" y="693648"/>
                </a:lnTo>
                <a:lnTo>
                  <a:pt x="6934884" y="646180"/>
                </a:lnTo>
                <a:lnTo>
                  <a:pt x="6930150" y="599566"/>
                </a:lnTo>
                <a:lnTo>
                  <a:pt x="6922385" y="553911"/>
                </a:lnTo>
                <a:lnTo>
                  <a:pt x="6911694" y="509318"/>
                </a:lnTo>
                <a:lnTo>
                  <a:pt x="6898180" y="465891"/>
                </a:lnTo>
                <a:lnTo>
                  <a:pt x="6881947" y="423733"/>
                </a:lnTo>
                <a:lnTo>
                  <a:pt x="6863099" y="382948"/>
                </a:lnTo>
                <a:lnTo>
                  <a:pt x="6841738" y="343639"/>
                </a:lnTo>
                <a:lnTo>
                  <a:pt x="6817969" y="305910"/>
                </a:lnTo>
                <a:lnTo>
                  <a:pt x="6791895" y="269865"/>
                </a:lnTo>
                <a:lnTo>
                  <a:pt x="6763619" y="235607"/>
                </a:lnTo>
                <a:lnTo>
                  <a:pt x="6733246" y="203239"/>
                </a:lnTo>
                <a:lnTo>
                  <a:pt x="6700878" y="172866"/>
                </a:lnTo>
                <a:lnTo>
                  <a:pt x="6666620" y="144590"/>
                </a:lnTo>
                <a:lnTo>
                  <a:pt x="6630575" y="118516"/>
                </a:lnTo>
                <a:lnTo>
                  <a:pt x="6592846" y="94747"/>
                </a:lnTo>
                <a:lnTo>
                  <a:pt x="6553537" y="73386"/>
                </a:lnTo>
                <a:lnTo>
                  <a:pt x="6512752" y="54538"/>
                </a:lnTo>
                <a:lnTo>
                  <a:pt x="6470594" y="38305"/>
                </a:lnTo>
                <a:lnTo>
                  <a:pt x="6427167" y="24791"/>
                </a:lnTo>
                <a:lnTo>
                  <a:pt x="6382574" y="14100"/>
                </a:lnTo>
                <a:lnTo>
                  <a:pt x="6336919" y="6335"/>
                </a:lnTo>
                <a:lnTo>
                  <a:pt x="6290305" y="1601"/>
                </a:lnTo>
                <a:lnTo>
                  <a:pt x="6242837" y="0"/>
                </a:lnTo>
                <a:close/>
              </a:path>
            </a:pathLst>
          </a:custGeom>
          <a:solidFill>
            <a:srgbClr val="667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062376" y="7417979"/>
            <a:ext cx="5596890" cy="1229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7715" marR="5080" indent="-755650">
              <a:lnSpc>
                <a:spcPct val="100000"/>
              </a:lnSpc>
              <a:spcBef>
                <a:spcPts val="100"/>
              </a:spcBef>
            </a:pPr>
            <a:r>
              <a:rPr sz="3950" b="1" spc="120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What</a:t>
            </a:r>
            <a:r>
              <a:rPr sz="3950" b="1" spc="325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 </a:t>
            </a:r>
            <a:r>
              <a:rPr sz="3950" b="1" spc="65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is</a:t>
            </a:r>
            <a:r>
              <a:rPr sz="3950" b="1" spc="335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 </a:t>
            </a:r>
            <a:r>
              <a:rPr sz="3950" b="1" spc="110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the</a:t>
            </a:r>
            <a:r>
              <a:rPr sz="3950" b="1" spc="340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 </a:t>
            </a:r>
            <a:r>
              <a:rPr sz="3950" b="1" spc="145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relevance </a:t>
            </a:r>
            <a:r>
              <a:rPr sz="3950" b="1" spc="80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to</a:t>
            </a:r>
            <a:r>
              <a:rPr sz="3950" b="1" spc="340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 </a:t>
            </a:r>
            <a:r>
              <a:rPr sz="3950" b="1" spc="120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your</a:t>
            </a:r>
            <a:r>
              <a:rPr sz="3950" b="1" spc="340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 </a:t>
            </a:r>
            <a:r>
              <a:rPr sz="3950" b="1" spc="130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course?</a:t>
            </a:r>
            <a:endParaRPr sz="3950">
              <a:latin typeface="HelveticaNeueLT Pro 75 Bd"/>
              <a:cs typeface="HelveticaNeueLT Pro 75 Bd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905785" y="1789135"/>
            <a:ext cx="4135120" cy="827405"/>
          </a:xfrm>
          <a:custGeom>
            <a:avLst/>
            <a:gdLst/>
            <a:ahLst/>
            <a:cxnLst/>
            <a:rect l="l" t="t" r="r" b="b"/>
            <a:pathLst>
              <a:path w="4135119" h="827405">
                <a:moveTo>
                  <a:pt x="3721493" y="0"/>
                </a:moveTo>
                <a:lnTo>
                  <a:pt x="413499" y="0"/>
                </a:lnTo>
                <a:lnTo>
                  <a:pt x="365299" y="2783"/>
                </a:lnTo>
                <a:lnTo>
                  <a:pt x="318727" y="10926"/>
                </a:lnTo>
                <a:lnTo>
                  <a:pt x="274092" y="24118"/>
                </a:lnTo>
                <a:lnTo>
                  <a:pt x="231707" y="42048"/>
                </a:lnTo>
                <a:lnTo>
                  <a:pt x="191882" y="64404"/>
                </a:lnTo>
                <a:lnTo>
                  <a:pt x="154929" y="90876"/>
                </a:lnTo>
                <a:lnTo>
                  <a:pt x="121157" y="121153"/>
                </a:lnTo>
                <a:lnTo>
                  <a:pt x="90880" y="154923"/>
                </a:lnTo>
                <a:lnTo>
                  <a:pt x="64407" y="191876"/>
                </a:lnTo>
                <a:lnTo>
                  <a:pt x="42050" y="231701"/>
                </a:lnTo>
                <a:lnTo>
                  <a:pt x="24119" y="274087"/>
                </a:lnTo>
                <a:lnTo>
                  <a:pt x="10927" y="318723"/>
                </a:lnTo>
                <a:lnTo>
                  <a:pt x="2783" y="365297"/>
                </a:lnTo>
                <a:lnTo>
                  <a:pt x="0" y="413499"/>
                </a:lnTo>
                <a:lnTo>
                  <a:pt x="2783" y="461698"/>
                </a:lnTo>
                <a:lnTo>
                  <a:pt x="10927" y="508271"/>
                </a:lnTo>
                <a:lnTo>
                  <a:pt x="24119" y="552905"/>
                </a:lnTo>
                <a:lnTo>
                  <a:pt x="42050" y="595291"/>
                </a:lnTo>
                <a:lnTo>
                  <a:pt x="64407" y="635116"/>
                </a:lnTo>
                <a:lnTo>
                  <a:pt x="90880" y="672069"/>
                </a:lnTo>
                <a:lnTo>
                  <a:pt x="121157" y="705840"/>
                </a:lnTo>
                <a:lnTo>
                  <a:pt x="154929" y="736118"/>
                </a:lnTo>
                <a:lnTo>
                  <a:pt x="191882" y="762590"/>
                </a:lnTo>
                <a:lnTo>
                  <a:pt x="231707" y="784948"/>
                </a:lnTo>
                <a:lnTo>
                  <a:pt x="274092" y="802878"/>
                </a:lnTo>
                <a:lnTo>
                  <a:pt x="318727" y="816071"/>
                </a:lnTo>
                <a:lnTo>
                  <a:pt x="365299" y="824214"/>
                </a:lnTo>
                <a:lnTo>
                  <a:pt x="413499" y="826998"/>
                </a:lnTo>
                <a:lnTo>
                  <a:pt x="3721493" y="826998"/>
                </a:lnTo>
                <a:lnTo>
                  <a:pt x="3769695" y="824214"/>
                </a:lnTo>
                <a:lnTo>
                  <a:pt x="3816269" y="816071"/>
                </a:lnTo>
                <a:lnTo>
                  <a:pt x="3860905" y="802878"/>
                </a:lnTo>
                <a:lnTo>
                  <a:pt x="3903291" y="784948"/>
                </a:lnTo>
                <a:lnTo>
                  <a:pt x="3943116" y="762590"/>
                </a:lnTo>
                <a:lnTo>
                  <a:pt x="3980069" y="736118"/>
                </a:lnTo>
                <a:lnTo>
                  <a:pt x="4013839" y="705840"/>
                </a:lnTo>
                <a:lnTo>
                  <a:pt x="4044116" y="672069"/>
                </a:lnTo>
                <a:lnTo>
                  <a:pt x="4070588" y="635116"/>
                </a:lnTo>
                <a:lnTo>
                  <a:pt x="4092944" y="595291"/>
                </a:lnTo>
                <a:lnTo>
                  <a:pt x="4110874" y="552905"/>
                </a:lnTo>
                <a:lnTo>
                  <a:pt x="4124066" y="508271"/>
                </a:lnTo>
                <a:lnTo>
                  <a:pt x="4132209" y="461698"/>
                </a:lnTo>
                <a:lnTo>
                  <a:pt x="4134992" y="413499"/>
                </a:lnTo>
                <a:lnTo>
                  <a:pt x="4132209" y="365297"/>
                </a:lnTo>
                <a:lnTo>
                  <a:pt x="4124066" y="318723"/>
                </a:lnTo>
                <a:lnTo>
                  <a:pt x="4110874" y="274087"/>
                </a:lnTo>
                <a:lnTo>
                  <a:pt x="4092944" y="231701"/>
                </a:lnTo>
                <a:lnTo>
                  <a:pt x="4070588" y="191876"/>
                </a:lnTo>
                <a:lnTo>
                  <a:pt x="4044116" y="154923"/>
                </a:lnTo>
                <a:lnTo>
                  <a:pt x="4013839" y="121153"/>
                </a:lnTo>
                <a:lnTo>
                  <a:pt x="3980069" y="90876"/>
                </a:lnTo>
                <a:lnTo>
                  <a:pt x="3943116" y="64404"/>
                </a:lnTo>
                <a:lnTo>
                  <a:pt x="3903291" y="42048"/>
                </a:lnTo>
                <a:lnTo>
                  <a:pt x="3860905" y="24118"/>
                </a:lnTo>
                <a:lnTo>
                  <a:pt x="3816269" y="10926"/>
                </a:lnTo>
                <a:lnTo>
                  <a:pt x="3769695" y="2783"/>
                </a:lnTo>
                <a:lnTo>
                  <a:pt x="3721493" y="0"/>
                </a:lnTo>
                <a:close/>
              </a:path>
            </a:pathLst>
          </a:custGeom>
          <a:solidFill>
            <a:srgbClr val="667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905785" y="3033480"/>
            <a:ext cx="4135120" cy="827405"/>
          </a:xfrm>
          <a:custGeom>
            <a:avLst/>
            <a:gdLst/>
            <a:ahLst/>
            <a:cxnLst/>
            <a:rect l="l" t="t" r="r" b="b"/>
            <a:pathLst>
              <a:path w="4135119" h="827404">
                <a:moveTo>
                  <a:pt x="3721493" y="0"/>
                </a:moveTo>
                <a:lnTo>
                  <a:pt x="413499" y="0"/>
                </a:lnTo>
                <a:lnTo>
                  <a:pt x="365299" y="2783"/>
                </a:lnTo>
                <a:lnTo>
                  <a:pt x="318727" y="10926"/>
                </a:lnTo>
                <a:lnTo>
                  <a:pt x="274092" y="24118"/>
                </a:lnTo>
                <a:lnTo>
                  <a:pt x="231707" y="42048"/>
                </a:lnTo>
                <a:lnTo>
                  <a:pt x="191882" y="64404"/>
                </a:lnTo>
                <a:lnTo>
                  <a:pt x="154929" y="90876"/>
                </a:lnTo>
                <a:lnTo>
                  <a:pt x="121157" y="121153"/>
                </a:lnTo>
                <a:lnTo>
                  <a:pt x="90880" y="154923"/>
                </a:lnTo>
                <a:lnTo>
                  <a:pt x="64407" y="191876"/>
                </a:lnTo>
                <a:lnTo>
                  <a:pt x="42050" y="231701"/>
                </a:lnTo>
                <a:lnTo>
                  <a:pt x="24119" y="274087"/>
                </a:lnTo>
                <a:lnTo>
                  <a:pt x="10927" y="318723"/>
                </a:lnTo>
                <a:lnTo>
                  <a:pt x="2783" y="365297"/>
                </a:lnTo>
                <a:lnTo>
                  <a:pt x="0" y="413499"/>
                </a:lnTo>
                <a:lnTo>
                  <a:pt x="2783" y="461701"/>
                </a:lnTo>
                <a:lnTo>
                  <a:pt x="10927" y="508275"/>
                </a:lnTo>
                <a:lnTo>
                  <a:pt x="24119" y="552911"/>
                </a:lnTo>
                <a:lnTo>
                  <a:pt x="42050" y="595296"/>
                </a:lnTo>
                <a:lnTo>
                  <a:pt x="64407" y="635121"/>
                </a:lnTo>
                <a:lnTo>
                  <a:pt x="90880" y="672074"/>
                </a:lnTo>
                <a:lnTo>
                  <a:pt x="121157" y="705845"/>
                </a:lnTo>
                <a:lnTo>
                  <a:pt x="154929" y="736122"/>
                </a:lnTo>
                <a:lnTo>
                  <a:pt x="191882" y="762594"/>
                </a:lnTo>
                <a:lnTo>
                  <a:pt x="231707" y="784950"/>
                </a:lnTo>
                <a:lnTo>
                  <a:pt x="274092" y="802880"/>
                </a:lnTo>
                <a:lnTo>
                  <a:pt x="318727" y="816071"/>
                </a:lnTo>
                <a:lnTo>
                  <a:pt x="365299" y="824215"/>
                </a:lnTo>
                <a:lnTo>
                  <a:pt x="413499" y="826998"/>
                </a:lnTo>
                <a:lnTo>
                  <a:pt x="3721493" y="826998"/>
                </a:lnTo>
                <a:lnTo>
                  <a:pt x="3769695" y="824215"/>
                </a:lnTo>
                <a:lnTo>
                  <a:pt x="3816269" y="816071"/>
                </a:lnTo>
                <a:lnTo>
                  <a:pt x="3860905" y="802880"/>
                </a:lnTo>
                <a:lnTo>
                  <a:pt x="3903291" y="784950"/>
                </a:lnTo>
                <a:lnTo>
                  <a:pt x="3943116" y="762594"/>
                </a:lnTo>
                <a:lnTo>
                  <a:pt x="3980069" y="736122"/>
                </a:lnTo>
                <a:lnTo>
                  <a:pt x="4013839" y="705845"/>
                </a:lnTo>
                <a:lnTo>
                  <a:pt x="4044116" y="672074"/>
                </a:lnTo>
                <a:lnTo>
                  <a:pt x="4070588" y="635121"/>
                </a:lnTo>
                <a:lnTo>
                  <a:pt x="4092944" y="595296"/>
                </a:lnTo>
                <a:lnTo>
                  <a:pt x="4110874" y="552911"/>
                </a:lnTo>
                <a:lnTo>
                  <a:pt x="4124066" y="508275"/>
                </a:lnTo>
                <a:lnTo>
                  <a:pt x="4132209" y="461701"/>
                </a:lnTo>
                <a:lnTo>
                  <a:pt x="4134992" y="413499"/>
                </a:lnTo>
                <a:lnTo>
                  <a:pt x="4132209" y="365297"/>
                </a:lnTo>
                <a:lnTo>
                  <a:pt x="4124066" y="318723"/>
                </a:lnTo>
                <a:lnTo>
                  <a:pt x="4110874" y="274087"/>
                </a:lnTo>
                <a:lnTo>
                  <a:pt x="4092944" y="231701"/>
                </a:lnTo>
                <a:lnTo>
                  <a:pt x="4070588" y="191876"/>
                </a:lnTo>
                <a:lnTo>
                  <a:pt x="4044116" y="154923"/>
                </a:lnTo>
                <a:lnTo>
                  <a:pt x="4013839" y="121153"/>
                </a:lnTo>
                <a:lnTo>
                  <a:pt x="3980069" y="90876"/>
                </a:lnTo>
                <a:lnTo>
                  <a:pt x="3943116" y="64404"/>
                </a:lnTo>
                <a:lnTo>
                  <a:pt x="3903291" y="42048"/>
                </a:lnTo>
                <a:lnTo>
                  <a:pt x="3860905" y="24118"/>
                </a:lnTo>
                <a:lnTo>
                  <a:pt x="3816269" y="10926"/>
                </a:lnTo>
                <a:lnTo>
                  <a:pt x="3769695" y="2783"/>
                </a:lnTo>
                <a:lnTo>
                  <a:pt x="3721493" y="0"/>
                </a:lnTo>
                <a:close/>
              </a:path>
            </a:pathLst>
          </a:custGeom>
          <a:solidFill>
            <a:srgbClr val="667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014873" y="4337915"/>
            <a:ext cx="3468370" cy="694055"/>
          </a:xfrm>
          <a:custGeom>
            <a:avLst/>
            <a:gdLst/>
            <a:ahLst/>
            <a:cxnLst/>
            <a:rect l="l" t="t" r="r" b="b"/>
            <a:pathLst>
              <a:path w="3468369" h="694054">
                <a:moveTo>
                  <a:pt x="3121418" y="0"/>
                </a:moveTo>
                <a:lnTo>
                  <a:pt x="346824" y="0"/>
                </a:lnTo>
                <a:lnTo>
                  <a:pt x="299784" y="3167"/>
                </a:lnTo>
                <a:lnTo>
                  <a:pt x="254661" y="12395"/>
                </a:lnTo>
                <a:lnTo>
                  <a:pt x="211869" y="27268"/>
                </a:lnTo>
                <a:lnTo>
                  <a:pt x="171822" y="47372"/>
                </a:lnTo>
                <a:lnTo>
                  <a:pt x="134935" y="72293"/>
                </a:lnTo>
                <a:lnTo>
                  <a:pt x="101622" y="101617"/>
                </a:lnTo>
                <a:lnTo>
                  <a:pt x="72297" y="134929"/>
                </a:lnTo>
                <a:lnTo>
                  <a:pt x="47375" y="171816"/>
                </a:lnTo>
                <a:lnTo>
                  <a:pt x="27270" y="211863"/>
                </a:lnTo>
                <a:lnTo>
                  <a:pt x="12396" y="254657"/>
                </a:lnTo>
                <a:lnTo>
                  <a:pt x="3168" y="299781"/>
                </a:lnTo>
                <a:lnTo>
                  <a:pt x="0" y="346824"/>
                </a:lnTo>
                <a:lnTo>
                  <a:pt x="3168" y="393866"/>
                </a:lnTo>
                <a:lnTo>
                  <a:pt x="12396" y="438991"/>
                </a:lnTo>
                <a:lnTo>
                  <a:pt x="27270" y="481784"/>
                </a:lnTo>
                <a:lnTo>
                  <a:pt x="47375" y="521831"/>
                </a:lnTo>
                <a:lnTo>
                  <a:pt x="72297" y="558718"/>
                </a:lnTo>
                <a:lnTo>
                  <a:pt x="101622" y="592031"/>
                </a:lnTo>
                <a:lnTo>
                  <a:pt x="134935" y="621355"/>
                </a:lnTo>
                <a:lnTo>
                  <a:pt x="171822" y="646276"/>
                </a:lnTo>
                <a:lnTo>
                  <a:pt x="211869" y="666380"/>
                </a:lnTo>
                <a:lnTo>
                  <a:pt x="254661" y="681253"/>
                </a:lnTo>
                <a:lnTo>
                  <a:pt x="299784" y="690480"/>
                </a:lnTo>
                <a:lnTo>
                  <a:pt x="346824" y="693648"/>
                </a:lnTo>
                <a:lnTo>
                  <a:pt x="3121418" y="693648"/>
                </a:lnTo>
                <a:lnTo>
                  <a:pt x="3168461" y="690480"/>
                </a:lnTo>
                <a:lnTo>
                  <a:pt x="3213585" y="681253"/>
                </a:lnTo>
                <a:lnTo>
                  <a:pt x="3256379" y="666380"/>
                </a:lnTo>
                <a:lnTo>
                  <a:pt x="3296426" y="646276"/>
                </a:lnTo>
                <a:lnTo>
                  <a:pt x="3333313" y="621355"/>
                </a:lnTo>
                <a:lnTo>
                  <a:pt x="3366625" y="592031"/>
                </a:lnTo>
                <a:lnTo>
                  <a:pt x="3395949" y="558718"/>
                </a:lnTo>
                <a:lnTo>
                  <a:pt x="3420870" y="521831"/>
                </a:lnTo>
                <a:lnTo>
                  <a:pt x="3440974" y="481784"/>
                </a:lnTo>
                <a:lnTo>
                  <a:pt x="3455847" y="438991"/>
                </a:lnTo>
                <a:lnTo>
                  <a:pt x="3465075" y="393866"/>
                </a:lnTo>
                <a:lnTo>
                  <a:pt x="3468242" y="346824"/>
                </a:lnTo>
                <a:lnTo>
                  <a:pt x="3465075" y="299781"/>
                </a:lnTo>
                <a:lnTo>
                  <a:pt x="3455847" y="254657"/>
                </a:lnTo>
                <a:lnTo>
                  <a:pt x="3440974" y="211863"/>
                </a:lnTo>
                <a:lnTo>
                  <a:pt x="3420870" y="171816"/>
                </a:lnTo>
                <a:lnTo>
                  <a:pt x="3395949" y="134929"/>
                </a:lnTo>
                <a:lnTo>
                  <a:pt x="3366625" y="101617"/>
                </a:lnTo>
                <a:lnTo>
                  <a:pt x="3333313" y="72293"/>
                </a:lnTo>
                <a:lnTo>
                  <a:pt x="3296426" y="47372"/>
                </a:lnTo>
                <a:lnTo>
                  <a:pt x="3256379" y="27268"/>
                </a:lnTo>
                <a:lnTo>
                  <a:pt x="3213585" y="12395"/>
                </a:lnTo>
                <a:lnTo>
                  <a:pt x="3168461" y="3167"/>
                </a:lnTo>
                <a:lnTo>
                  <a:pt x="3121418" y="0"/>
                </a:lnTo>
                <a:close/>
              </a:path>
            </a:pathLst>
          </a:custGeom>
          <a:solidFill>
            <a:srgbClr val="667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330944" y="5297279"/>
            <a:ext cx="4311015" cy="862330"/>
          </a:xfrm>
          <a:custGeom>
            <a:avLst/>
            <a:gdLst/>
            <a:ahLst/>
            <a:cxnLst/>
            <a:rect l="l" t="t" r="r" b="b"/>
            <a:pathLst>
              <a:path w="4311015" h="862329">
                <a:moveTo>
                  <a:pt x="3879392" y="0"/>
                </a:moveTo>
                <a:lnTo>
                  <a:pt x="431050" y="0"/>
                </a:lnTo>
                <a:lnTo>
                  <a:pt x="384105" y="2530"/>
                </a:lnTo>
                <a:lnTo>
                  <a:pt x="338618" y="9947"/>
                </a:lnTo>
                <a:lnTo>
                  <a:pt x="294854" y="21986"/>
                </a:lnTo>
                <a:lnTo>
                  <a:pt x="253076" y="38383"/>
                </a:lnTo>
                <a:lnTo>
                  <a:pt x="213548" y="58876"/>
                </a:lnTo>
                <a:lnTo>
                  <a:pt x="176533" y="83200"/>
                </a:lnTo>
                <a:lnTo>
                  <a:pt x="142295" y="111092"/>
                </a:lnTo>
                <a:lnTo>
                  <a:pt x="111097" y="142288"/>
                </a:lnTo>
                <a:lnTo>
                  <a:pt x="83204" y="176524"/>
                </a:lnTo>
                <a:lnTo>
                  <a:pt x="58879" y="213538"/>
                </a:lnTo>
                <a:lnTo>
                  <a:pt x="38385" y="253066"/>
                </a:lnTo>
                <a:lnTo>
                  <a:pt x="21987" y="294843"/>
                </a:lnTo>
                <a:lnTo>
                  <a:pt x="9948" y="338606"/>
                </a:lnTo>
                <a:lnTo>
                  <a:pt x="2530" y="384092"/>
                </a:lnTo>
                <a:lnTo>
                  <a:pt x="0" y="431038"/>
                </a:lnTo>
                <a:lnTo>
                  <a:pt x="2530" y="477985"/>
                </a:lnTo>
                <a:lnTo>
                  <a:pt x="9948" y="523473"/>
                </a:lnTo>
                <a:lnTo>
                  <a:pt x="21987" y="567238"/>
                </a:lnTo>
                <a:lnTo>
                  <a:pt x="38385" y="609017"/>
                </a:lnTo>
                <a:lnTo>
                  <a:pt x="58879" y="648546"/>
                </a:lnTo>
                <a:lnTo>
                  <a:pt x="83204" y="685561"/>
                </a:lnTo>
                <a:lnTo>
                  <a:pt x="111097" y="719798"/>
                </a:lnTo>
                <a:lnTo>
                  <a:pt x="142295" y="750995"/>
                </a:lnTo>
                <a:lnTo>
                  <a:pt x="176533" y="778887"/>
                </a:lnTo>
                <a:lnTo>
                  <a:pt x="213548" y="803211"/>
                </a:lnTo>
                <a:lnTo>
                  <a:pt x="253076" y="823704"/>
                </a:lnTo>
                <a:lnTo>
                  <a:pt x="294854" y="840102"/>
                </a:lnTo>
                <a:lnTo>
                  <a:pt x="338618" y="852141"/>
                </a:lnTo>
                <a:lnTo>
                  <a:pt x="384105" y="859557"/>
                </a:lnTo>
                <a:lnTo>
                  <a:pt x="431050" y="862088"/>
                </a:lnTo>
                <a:lnTo>
                  <a:pt x="3879392" y="862088"/>
                </a:lnTo>
                <a:lnTo>
                  <a:pt x="3926338" y="859557"/>
                </a:lnTo>
                <a:lnTo>
                  <a:pt x="3971824" y="852141"/>
                </a:lnTo>
                <a:lnTo>
                  <a:pt x="4015587" y="840102"/>
                </a:lnTo>
                <a:lnTo>
                  <a:pt x="4057364" y="823704"/>
                </a:lnTo>
                <a:lnTo>
                  <a:pt x="4096892" y="803211"/>
                </a:lnTo>
                <a:lnTo>
                  <a:pt x="4133905" y="778887"/>
                </a:lnTo>
                <a:lnTo>
                  <a:pt x="4168142" y="750995"/>
                </a:lnTo>
                <a:lnTo>
                  <a:pt x="4199338" y="719798"/>
                </a:lnTo>
                <a:lnTo>
                  <a:pt x="4227230" y="685561"/>
                </a:lnTo>
                <a:lnTo>
                  <a:pt x="4251554" y="648546"/>
                </a:lnTo>
                <a:lnTo>
                  <a:pt x="4272047" y="609017"/>
                </a:lnTo>
                <a:lnTo>
                  <a:pt x="4288444" y="567238"/>
                </a:lnTo>
                <a:lnTo>
                  <a:pt x="4300483" y="523473"/>
                </a:lnTo>
                <a:lnTo>
                  <a:pt x="4307900" y="477985"/>
                </a:lnTo>
                <a:lnTo>
                  <a:pt x="4310430" y="431038"/>
                </a:lnTo>
                <a:lnTo>
                  <a:pt x="4307900" y="384092"/>
                </a:lnTo>
                <a:lnTo>
                  <a:pt x="4300483" y="338606"/>
                </a:lnTo>
                <a:lnTo>
                  <a:pt x="4288444" y="294843"/>
                </a:lnTo>
                <a:lnTo>
                  <a:pt x="4272047" y="253066"/>
                </a:lnTo>
                <a:lnTo>
                  <a:pt x="4251554" y="213538"/>
                </a:lnTo>
                <a:lnTo>
                  <a:pt x="4227230" y="176524"/>
                </a:lnTo>
                <a:lnTo>
                  <a:pt x="4199338" y="142288"/>
                </a:lnTo>
                <a:lnTo>
                  <a:pt x="4168142" y="111092"/>
                </a:lnTo>
                <a:lnTo>
                  <a:pt x="4133905" y="83200"/>
                </a:lnTo>
                <a:lnTo>
                  <a:pt x="4096892" y="58876"/>
                </a:lnTo>
                <a:lnTo>
                  <a:pt x="4057364" y="38383"/>
                </a:lnTo>
                <a:lnTo>
                  <a:pt x="4015587" y="21986"/>
                </a:lnTo>
                <a:lnTo>
                  <a:pt x="3971824" y="9947"/>
                </a:lnTo>
                <a:lnTo>
                  <a:pt x="3926338" y="2530"/>
                </a:lnTo>
                <a:lnTo>
                  <a:pt x="3879392" y="0"/>
                </a:lnTo>
                <a:close/>
              </a:path>
            </a:pathLst>
          </a:custGeom>
          <a:solidFill>
            <a:srgbClr val="667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3388792" y="1920342"/>
            <a:ext cx="4004310" cy="394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50" b="1" spc="100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Accounting</a:t>
            </a:r>
            <a:r>
              <a:rPr sz="2850" b="1" spc="275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 </a:t>
            </a:r>
            <a:r>
              <a:rPr sz="2850" b="1" spc="105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Ethics</a:t>
            </a:r>
            <a:endParaRPr sz="2850">
              <a:latin typeface="HelveticaNeueLT Pro 75 Bd"/>
              <a:cs typeface="HelveticaNeueLT Pro 75 Bd"/>
            </a:endParaRPr>
          </a:p>
          <a:p>
            <a:pPr>
              <a:lnSpc>
                <a:spcPct val="100000"/>
              </a:lnSpc>
              <a:spcBef>
                <a:spcPts val="2495"/>
              </a:spcBef>
            </a:pPr>
            <a:endParaRPr sz="2850">
              <a:latin typeface="HelveticaNeueLT Pro 75 Bd"/>
              <a:cs typeface="HelveticaNeueLT Pro 75 Bd"/>
            </a:endParaRPr>
          </a:p>
          <a:p>
            <a:pPr marL="644525">
              <a:lnSpc>
                <a:spcPct val="100000"/>
              </a:lnSpc>
              <a:spcBef>
                <a:spcPts val="5"/>
              </a:spcBef>
            </a:pPr>
            <a:r>
              <a:rPr sz="3050" b="1" spc="114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Psychology</a:t>
            </a:r>
            <a:endParaRPr sz="3050">
              <a:latin typeface="HelveticaNeueLT Pro 75 Bd"/>
              <a:cs typeface="HelveticaNeueLT Pro 75 Bd"/>
            </a:endParaRPr>
          </a:p>
          <a:p>
            <a:pPr>
              <a:lnSpc>
                <a:spcPct val="100000"/>
              </a:lnSpc>
              <a:spcBef>
                <a:spcPts val="2475"/>
              </a:spcBef>
            </a:pPr>
            <a:endParaRPr sz="3050">
              <a:latin typeface="HelveticaNeueLT Pro 75 Bd"/>
              <a:cs typeface="HelveticaNeueLT Pro 75 Bd"/>
            </a:endParaRPr>
          </a:p>
          <a:p>
            <a:pPr marL="1033780">
              <a:lnSpc>
                <a:spcPct val="100000"/>
              </a:lnSpc>
              <a:spcBef>
                <a:spcPts val="5"/>
              </a:spcBef>
            </a:pPr>
            <a:r>
              <a:rPr sz="2900" b="1" spc="95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Law</a:t>
            </a:r>
            <a:endParaRPr sz="2900">
              <a:latin typeface="HelveticaNeueLT Pro 75 Bd"/>
              <a:cs typeface="HelveticaNeueLT Pro 75 Bd"/>
            </a:endParaRPr>
          </a:p>
          <a:p>
            <a:pPr>
              <a:lnSpc>
                <a:spcPct val="100000"/>
              </a:lnSpc>
              <a:spcBef>
                <a:spcPts val="1505"/>
              </a:spcBef>
            </a:pPr>
            <a:endParaRPr sz="2900">
              <a:latin typeface="HelveticaNeueLT Pro 75 Bd"/>
              <a:cs typeface="HelveticaNeueLT Pro 75 Bd"/>
            </a:endParaRPr>
          </a:p>
          <a:p>
            <a:pPr marL="220345">
              <a:lnSpc>
                <a:spcPct val="100000"/>
              </a:lnSpc>
            </a:pPr>
            <a:r>
              <a:rPr sz="2750" b="1" spc="85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Workplace</a:t>
            </a:r>
            <a:r>
              <a:rPr sz="2750" b="1" spc="245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 </a:t>
            </a:r>
            <a:r>
              <a:rPr sz="2750" b="1" spc="90" dirty="0">
                <a:solidFill>
                  <a:srgbClr val="F6F1ED"/>
                </a:solidFill>
                <a:latin typeface="HelveticaNeueLT Pro 75 Bd"/>
                <a:cs typeface="HelveticaNeueLT Pro 75 Bd"/>
              </a:rPr>
              <a:t>Wellbeing</a:t>
            </a:r>
            <a:endParaRPr sz="2750">
              <a:latin typeface="HelveticaNeueLT Pro 75 Bd"/>
              <a:cs typeface="HelveticaNeueLT Pro 75 Bd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90562" y="2105673"/>
            <a:ext cx="12215495" cy="6673215"/>
            <a:chOff x="690562" y="2105673"/>
            <a:chExt cx="12215495" cy="6673215"/>
          </a:xfrm>
        </p:grpSpPr>
        <p:sp>
          <p:nvSpPr>
            <p:cNvPr id="12" name="object 12"/>
            <p:cNvSpPr/>
            <p:nvPr/>
          </p:nvSpPr>
          <p:spPr>
            <a:xfrm>
              <a:off x="10329317" y="2132369"/>
              <a:ext cx="2402205" cy="979805"/>
            </a:xfrm>
            <a:custGeom>
              <a:avLst/>
              <a:gdLst/>
              <a:ahLst/>
              <a:cxnLst/>
              <a:rect l="l" t="t" r="r" b="b"/>
              <a:pathLst>
                <a:path w="2402204" h="979805">
                  <a:moveTo>
                    <a:pt x="1794649" y="0"/>
                  </a:moveTo>
                  <a:lnTo>
                    <a:pt x="2327008" y="60337"/>
                  </a:lnTo>
                  <a:lnTo>
                    <a:pt x="2371066" y="70850"/>
                  </a:lnTo>
                  <a:lnTo>
                    <a:pt x="2399893" y="109994"/>
                  </a:lnTo>
                  <a:lnTo>
                    <a:pt x="2402028" y="128354"/>
                  </a:lnTo>
                  <a:lnTo>
                    <a:pt x="2400587" y="146608"/>
                  </a:lnTo>
                  <a:lnTo>
                    <a:pt x="2395662" y="164244"/>
                  </a:lnTo>
                  <a:lnTo>
                    <a:pt x="2387346" y="180746"/>
                  </a:lnTo>
                  <a:lnTo>
                    <a:pt x="2106752" y="649300"/>
                  </a:lnTo>
                </a:path>
                <a:path w="2402204" h="979805">
                  <a:moveTo>
                    <a:pt x="0" y="979284"/>
                  </a:moveTo>
                  <a:lnTo>
                    <a:pt x="37278" y="949587"/>
                  </a:lnTo>
                  <a:lnTo>
                    <a:pt x="75168" y="920323"/>
                  </a:lnTo>
                  <a:lnTo>
                    <a:pt x="113654" y="891499"/>
                  </a:lnTo>
                  <a:lnTo>
                    <a:pt x="152720" y="863120"/>
                  </a:lnTo>
                  <a:lnTo>
                    <a:pt x="192349" y="835191"/>
                  </a:lnTo>
                  <a:lnTo>
                    <a:pt x="232525" y="807718"/>
                  </a:lnTo>
                  <a:lnTo>
                    <a:pt x="273232" y="780706"/>
                  </a:lnTo>
                  <a:lnTo>
                    <a:pt x="314453" y="754161"/>
                  </a:lnTo>
                  <a:lnTo>
                    <a:pt x="356171" y="728088"/>
                  </a:lnTo>
                  <a:lnTo>
                    <a:pt x="398372" y="702493"/>
                  </a:lnTo>
                  <a:lnTo>
                    <a:pt x="441038" y="677381"/>
                  </a:lnTo>
                  <a:lnTo>
                    <a:pt x="484153" y="652758"/>
                  </a:lnTo>
                  <a:lnTo>
                    <a:pt x="527700" y="628629"/>
                  </a:lnTo>
                  <a:lnTo>
                    <a:pt x="571664" y="605000"/>
                  </a:lnTo>
                  <a:lnTo>
                    <a:pt x="616027" y="581876"/>
                  </a:lnTo>
                  <a:lnTo>
                    <a:pt x="660775" y="559262"/>
                  </a:lnTo>
                  <a:lnTo>
                    <a:pt x="705890" y="537165"/>
                  </a:lnTo>
                  <a:lnTo>
                    <a:pt x="751355" y="515590"/>
                  </a:lnTo>
                  <a:lnTo>
                    <a:pt x="797156" y="494541"/>
                  </a:lnTo>
                  <a:lnTo>
                    <a:pt x="843275" y="474025"/>
                  </a:lnTo>
                  <a:lnTo>
                    <a:pt x="889696" y="454048"/>
                  </a:lnTo>
                  <a:lnTo>
                    <a:pt x="936402" y="434614"/>
                  </a:lnTo>
                  <a:lnTo>
                    <a:pt x="983378" y="415729"/>
                  </a:lnTo>
                  <a:lnTo>
                    <a:pt x="1030607" y="397399"/>
                  </a:lnTo>
                  <a:lnTo>
                    <a:pt x="1078073" y="379629"/>
                  </a:lnTo>
                  <a:lnTo>
                    <a:pt x="1125759" y="362424"/>
                  </a:lnTo>
                  <a:lnTo>
                    <a:pt x="1173650" y="345791"/>
                  </a:lnTo>
                  <a:lnTo>
                    <a:pt x="1221728" y="329734"/>
                  </a:lnTo>
                  <a:lnTo>
                    <a:pt x="1269977" y="314259"/>
                  </a:lnTo>
                  <a:lnTo>
                    <a:pt x="1318382" y="299372"/>
                  </a:lnTo>
                  <a:lnTo>
                    <a:pt x="1366925" y="285078"/>
                  </a:lnTo>
                  <a:lnTo>
                    <a:pt x="1415591" y="271382"/>
                  </a:lnTo>
                  <a:lnTo>
                    <a:pt x="1464363" y="258291"/>
                  </a:lnTo>
                  <a:lnTo>
                    <a:pt x="1513224" y="245809"/>
                  </a:lnTo>
                  <a:lnTo>
                    <a:pt x="1562160" y="233942"/>
                  </a:lnTo>
                  <a:lnTo>
                    <a:pt x="1611152" y="222695"/>
                  </a:lnTo>
                  <a:lnTo>
                    <a:pt x="1660185" y="212075"/>
                  </a:lnTo>
                  <a:lnTo>
                    <a:pt x="1709243" y="202086"/>
                  </a:lnTo>
                  <a:lnTo>
                    <a:pt x="1758309" y="192734"/>
                  </a:lnTo>
                  <a:lnTo>
                    <a:pt x="1807366" y="184024"/>
                  </a:lnTo>
                  <a:lnTo>
                    <a:pt x="1856399" y="175963"/>
                  </a:lnTo>
                  <a:lnTo>
                    <a:pt x="1905392" y="168555"/>
                  </a:lnTo>
                  <a:lnTo>
                    <a:pt x="1954327" y="161805"/>
                  </a:lnTo>
                  <a:lnTo>
                    <a:pt x="2003189" y="155721"/>
                  </a:lnTo>
                  <a:lnTo>
                    <a:pt x="2051961" y="150306"/>
                  </a:lnTo>
                  <a:lnTo>
                    <a:pt x="2100627" y="145567"/>
                  </a:lnTo>
                  <a:lnTo>
                    <a:pt x="2149170" y="141508"/>
                  </a:lnTo>
                  <a:lnTo>
                    <a:pt x="2197575" y="138136"/>
                  </a:lnTo>
                  <a:lnTo>
                    <a:pt x="2245824" y="135456"/>
                  </a:lnTo>
                  <a:lnTo>
                    <a:pt x="2293902" y="133474"/>
                  </a:lnTo>
                  <a:lnTo>
                    <a:pt x="2341793" y="132194"/>
                  </a:lnTo>
                  <a:lnTo>
                    <a:pt x="2389479" y="131622"/>
                  </a:lnTo>
                </a:path>
              </a:pathLst>
            </a:custGeom>
            <a:ln w="53390">
              <a:solidFill>
                <a:srgbClr val="263D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214170" y="3258223"/>
              <a:ext cx="2402205" cy="979805"/>
            </a:xfrm>
            <a:custGeom>
              <a:avLst/>
              <a:gdLst/>
              <a:ahLst/>
              <a:cxnLst/>
              <a:rect l="l" t="t" r="r" b="b"/>
              <a:pathLst>
                <a:path w="2402204" h="979804">
                  <a:moveTo>
                    <a:pt x="1794649" y="0"/>
                  </a:moveTo>
                  <a:lnTo>
                    <a:pt x="2327008" y="60337"/>
                  </a:lnTo>
                  <a:lnTo>
                    <a:pt x="2371066" y="70850"/>
                  </a:lnTo>
                  <a:lnTo>
                    <a:pt x="2399893" y="109994"/>
                  </a:lnTo>
                  <a:lnTo>
                    <a:pt x="2402028" y="128354"/>
                  </a:lnTo>
                  <a:lnTo>
                    <a:pt x="2400587" y="146608"/>
                  </a:lnTo>
                  <a:lnTo>
                    <a:pt x="2395662" y="164244"/>
                  </a:lnTo>
                  <a:lnTo>
                    <a:pt x="2387346" y="180746"/>
                  </a:lnTo>
                  <a:lnTo>
                    <a:pt x="2106752" y="649300"/>
                  </a:lnTo>
                </a:path>
                <a:path w="2402204" h="979804">
                  <a:moveTo>
                    <a:pt x="0" y="979284"/>
                  </a:moveTo>
                  <a:lnTo>
                    <a:pt x="37278" y="949587"/>
                  </a:lnTo>
                  <a:lnTo>
                    <a:pt x="75168" y="920323"/>
                  </a:lnTo>
                  <a:lnTo>
                    <a:pt x="113654" y="891499"/>
                  </a:lnTo>
                  <a:lnTo>
                    <a:pt x="152720" y="863120"/>
                  </a:lnTo>
                  <a:lnTo>
                    <a:pt x="192349" y="835191"/>
                  </a:lnTo>
                  <a:lnTo>
                    <a:pt x="232525" y="807718"/>
                  </a:lnTo>
                  <a:lnTo>
                    <a:pt x="273232" y="780706"/>
                  </a:lnTo>
                  <a:lnTo>
                    <a:pt x="314453" y="754161"/>
                  </a:lnTo>
                  <a:lnTo>
                    <a:pt x="356171" y="728088"/>
                  </a:lnTo>
                  <a:lnTo>
                    <a:pt x="398372" y="702493"/>
                  </a:lnTo>
                  <a:lnTo>
                    <a:pt x="441038" y="677381"/>
                  </a:lnTo>
                  <a:lnTo>
                    <a:pt x="484153" y="652758"/>
                  </a:lnTo>
                  <a:lnTo>
                    <a:pt x="527700" y="628629"/>
                  </a:lnTo>
                  <a:lnTo>
                    <a:pt x="571664" y="605000"/>
                  </a:lnTo>
                  <a:lnTo>
                    <a:pt x="616027" y="581876"/>
                  </a:lnTo>
                  <a:lnTo>
                    <a:pt x="660775" y="559262"/>
                  </a:lnTo>
                  <a:lnTo>
                    <a:pt x="705890" y="537165"/>
                  </a:lnTo>
                  <a:lnTo>
                    <a:pt x="751355" y="515590"/>
                  </a:lnTo>
                  <a:lnTo>
                    <a:pt x="797156" y="494541"/>
                  </a:lnTo>
                  <a:lnTo>
                    <a:pt x="843275" y="474025"/>
                  </a:lnTo>
                  <a:lnTo>
                    <a:pt x="889696" y="454048"/>
                  </a:lnTo>
                  <a:lnTo>
                    <a:pt x="936402" y="434614"/>
                  </a:lnTo>
                  <a:lnTo>
                    <a:pt x="983378" y="415729"/>
                  </a:lnTo>
                  <a:lnTo>
                    <a:pt x="1030607" y="397399"/>
                  </a:lnTo>
                  <a:lnTo>
                    <a:pt x="1078073" y="379629"/>
                  </a:lnTo>
                  <a:lnTo>
                    <a:pt x="1125759" y="362424"/>
                  </a:lnTo>
                  <a:lnTo>
                    <a:pt x="1173650" y="345791"/>
                  </a:lnTo>
                  <a:lnTo>
                    <a:pt x="1221728" y="329734"/>
                  </a:lnTo>
                  <a:lnTo>
                    <a:pt x="1269977" y="314259"/>
                  </a:lnTo>
                  <a:lnTo>
                    <a:pt x="1318382" y="299372"/>
                  </a:lnTo>
                  <a:lnTo>
                    <a:pt x="1366925" y="285078"/>
                  </a:lnTo>
                  <a:lnTo>
                    <a:pt x="1415591" y="271382"/>
                  </a:lnTo>
                  <a:lnTo>
                    <a:pt x="1464363" y="258291"/>
                  </a:lnTo>
                  <a:lnTo>
                    <a:pt x="1513224" y="245809"/>
                  </a:lnTo>
                  <a:lnTo>
                    <a:pt x="1562160" y="233942"/>
                  </a:lnTo>
                  <a:lnTo>
                    <a:pt x="1611152" y="222695"/>
                  </a:lnTo>
                  <a:lnTo>
                    <a:pt x="1660185" y="212075"/>
                  </a:lnTo>
                  <a:lnTo>
                    <a:pt x="1709243" y="202086"/>
                  </a:lnTo>
                  <a:lnTo>
                    <a:pt x="1758309" y="192734"/>
                  </a:lnTo>
                  <a:lnTo>
                    <a:pt x="1807366" y="184024"/>
                  </a:lnTo>
                  <a:lnTo>
                    <a:pt x="1856399" y="175963"/>
                  </a:lnTo>
                  <a:lnTo>
                    <a:pt x="1905392" y="168555"/>
                  </a:lnTo>
                  <a:lnTo>
                    <a:pt x="1954327" y="161805"/>
                  </a:lnTo>
                  <a:lnTo>
                    <a:pt x="2003189" y="155721"/>
                  </a:lnTo>
                  <a:lnTo>
                    <a:pt x="2051961" y="150306"/>
                  </a:lnTo>
                  <a:lnTo>
                    <a:pt x="2100627" y="145567"/>
                  </a:lnTo>
                  <a:lnTo>
                    <a:pt x="2149170" y="141508"/>
                  </a:lnTo>
                  <a:lnTo>
                    <a:pt x="2197575" y="138136"/>
                  </a:lnTo>
                  <a:lnTo>
                    <a:pt x="2245824" y="135456"/>
                  </a:lnTo>
                  <a:lnTo>
                    <a:pt x="2293902" y="133474"/>
                  </a:lnTo>
                  <a:lnTo>
                    <a:pt x="2341793" y="132194"/>
                  </a:lnTo>
                  <a:lnTo>
                    <a:pt x="2389479" y="131622"/>
                  </a:lnTo>
                </a:path>
              </a:pathLst>
            </a:custGeom>
            <a:ln w="53390">
              <a:solidFill>
                <a:srgbClr val="263D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329317" y="4382955"/>
              <a:ext cx="2402205" cy="979805"/>
            </a:xfrm>
            <a:custGeom>
              <a:avLst/>
              <a:gdLst/>
              <a:ahLst/>
              <a:cxnLst/>
              <a:rect l="l" t="t" r="r" b="b"/>
              <a:pathLst>
                <a:path w="2402204" h="979804">
                  <a:moveTo>
                    <a:pt x="1794649" y="0"/>
                  </a:moveTo>
                  <a:lnTo>
                    <a:pt x="2327008" y="60337"/>
                  </a:lnTo>
                  <a:lnTo>
                    <a:pt x="2371066" y="70850"/>
                  </a:lnTo>
                  <a:lnTo>
                    <a:pt x="2399893" y="109994"/>
                  </a:lnTo>
                  <a:lnTo>
                    <a:pt x="2402028" y="128354"/>
                  </a:lnTo>
                  <a:lnTo>
                    <a:pt x="2400587" y="146608"/>
                  </a:lnTo>
                  <a:lnTo>
                    <a:pt x="2395662" y="164244"/>
                  </a:lnTo>
                  <a:lnTo>
                    <a:pt x="2387346" y="180746"/>
                  </a:lnTo>
                  <a:lnTo>
                    <a:pt x="2106752" y="649300"/>
                  </a:lnTo>
                </a:path>
                <a:path w="2402204" h="979804">
                  <a:moveTo>
                    <a:pt x="0" y="979284"/>
                  </a:moveTo>
                  <a:lnTo>
                    <a:pt x="37278" y="949587"/>
                  </a:lnTo>
                  <a:lnTo>
                    <a:pt x="75168" y="920323"/>
                  </a:lnTo>
                  <a:lnTo>
                    <a:pt x="113654" y="891499"/>
                  </a:lnTo>
                  <a:lnTo>
                    <a:pt x="152720" y="863120"/>
                  </a:lnTo>
                  <a:lnTo>
                    <a:pt x="192349" y="835191"/>
                  </a:lnTo>
                  <a:lnTo>
                    <a:pt x="232525" y="807718"/>
                  </a:lnTo>
                  <a:lnTo>
                    <a:pt x="273232" y="780706"/>
                  </a:lnTo>
                  <a:lnTo>
                    <a:pt x="314453" y="754161"/>
                  </a:lnTo>
                  <a:lnTo>
                    <a:pt x="356171" y="728088"/>
                  </a:lnTo>
                  <a:lnTo>
                    <a:pt x="398372" y="702493"/>
                  </a:lnTo>
                  <a:lnTo>
                    <a:pt x="441038" y="677381"/>
                  </a:lnTo>
                  <a:lnTo>
                    <a:pt x="484153" y="652758"/>
                  </a:lnTo>
                  <a:lnTo>
                    <a:pt x="527700" y="628629"/>
                  </a:lnTo>
                  <a:lnTo>
                    <a:pt x="571664" y="605000"/>
                  </a:lnTo>
                  <a:lnTo>
                    <a:pt x="616027" y="581876"/>
                  </a:lnTo>
                  <a:lnTo>
                    <a:pt x="660775" y="559262"/>
                  </a:lnTo>
                  <a:lnTo>
                    <a:pt x="705890" y="537165"/>
                  </a:lnTo>
                  <a:lnTo>
                    <a:pt x="751355" y="515590"/>
                  </a:lnTo>
                  <a:lnTo>
                    <a:pt x="797156" y="494541"/>
                  </a:lnTo>
                  <a:lnTo>
                    <a:pt x="843275" y="474025"/>
                  </a:lnTo>
                  <a:lnTo>
                    <a:pt x="889696" y="454048"/>
                  </a:lnTo>
                  <a:lnTo>
                    <a:pt x="936402" y="434614"/>
                  </a:lnTo>
                  <a:lnTo>
                    <a:pt x="983378" y="415729"/>
                  </a:lnTo>
                  <a:lnTo>
                    <a:pt x="1030607" y="397399"/>
                  </a:lnTo>
                  <a:lnTo>
                    <a:pt x="1078073" y="379629"/>
                  </a:lnTo>
                  <a:lnTo>
                    <a:pt x="1125759" y="362424"/>
                  </a:lnTo>
                  <a:lnTo>
                    <a:pt x="1173650" y="345791"/>
                  </a:lnTo>
                  <a:lnTo>
                    <a:pt x="1221728" y="329734"/>
                  </a:lnTo>
                  <a:lnTo>
                    <a:pt x="1269977" y="314259"/>
                  </a:lnTo>
                  <a:lnTo>
                    <a:pt x="1318382" y="299372"/>
                  </a:lnTo>
                  <a:lnTo>
                    <a:pt x="1366925" y="285078"/>
                  </a:lnTo>
                  <a:lnTo>
                    <a:pt x="1415591" y="271382"/>
                  </a:lnTo>
                  <a:lnTo>
                    <a:pt x="1464363" y="258291"/>
                  </a:lnTo>
                  <a:lnTo>
                    <a:pt x="1513224" y="245809"/>
                  </a:lnTo>
                  <a:lnTo>
                    <a:pt x="1562160" y="233942"/>
                  </a:lnTo>
                  <a:lnTo>
                    <a:pt x="1611152" y="222695"/>
                  </a:lnTo>
                  <a:lnTo>
                    <a:pt x="1660185" y="212075"/>
                  </a:lnTo>
                  <a:lnTo>
                    <a:pt x="1709243" y="202086"/>
                  </a:lnTo>
                  <a:lnTo>
                    <a:pt x="1758309" y="192734"/>
                  </a:lnTo>
                  <a:lnTo>
                    <a:pt x="1807366" y="184024"/>
                  </a:lnTo>
                  <a:lnTo>
                    <a:pt x="1856399" y="175963"/>
                  </a:lnTo>
                  <a:lnTo>
                    <a:pt x="1905392" y="168555"/>
                  </a:lnTo>
                  <a:lnTo>
                    <a:pt x="1954327" y="161805"/>
                  </a:lnTo>
                  <a:lnTo>
                    <a:pt x="2003189" y="155721"/>
                  </a:lnTo>
                  <a:lnTo>
                    <a:pt x="2051961" y="150306"/>
                  </a:lnTo>
                  <a:lnTo>
                    <a:pt x="2100627" y="145567"/>
                  </a:lnTo>
                  <a:lnTo>
                    <a:pt x="2149170" y="141508"/>
                  </a:lnTo>
                  <a:lnTo>
                    <a:pt x="2197575" y="138136"/>
                  </a:lnTo>
                  <a:lnTo>
                    <a:pt x="2245824" y="135456"/>
                  </a:lnTo>
                  <a:lnTo>
                    <a:pt x="2293902" y="133474"/>
                  </a:lnTo>
                  <a:lnTo>
                    <a:pt x="2341793" y="132194"/>
                  </a:lnTo>
                  <a:lnTo>
                    <a:pt x="2389479" y="131622"/>
                  </a:lnTo>
                </a:path>
              </a:pathLst>
            </a:custGeom>
            <a:ln w="53390">
              <a:solidFill>
                <a:srgbClr val="263D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476861" y="5593787"/>
              <a:ext cx="2402205" cy="979805"/>
            </a:xfrm>
            <a:custGeom>
              <a:avLst/>
              <a:gdLst/>
              <a:ahLst/>
              <a:cxnLst/>
              <a:rect l="l" t="t" r="r" b="b"/>
              <a:pathLst>
                <a:path w="2402204" h="979804">
                  <a:moveTo>
                    <a:pt x="1794649" y="0"/>
                  </a:moveTo>
                  <a:lnTo>
                    <a:pt x="2327008" y="60337"/>
                  </a:lnTo>
                  <a:lnTo>
                    <a:pt x="2371066" y="70850"/>
                  </a:lnTo>
                  <a:lnTo>
                    <a:pt x="2399893" y="109994"/>
                  </a:lnTo>
                  <a:lnTo>
                    <a:pt x="2402028" y="128354"/>
                  </a:lnTo>
                  <a:lnTo>
                    <a:pt x="2400587" y="146608"/>
                  </a:lnTo>
                  <a:lnTo>
                    <a:pt x="2395662" y="164244"/>
                  </a:lnTo>
                  <a:lnTo>
                    <a:pt x="2387346" y="180746"/>
                  </a:lnTo>
                  <a:lnTo>
                    <a:pt x="2106752" y="649300"/>
                  </a:lnTo>
                </a:path>
                <a:path w="2402204" h="979804">
                  <a:moveTo>
                    <a:pt x="0" y="979284"/>
                  </a:moveTo>
                  <a:lnTo>
                    <a:pt x="37278" y="949587"/>
                  </a:lnTo>
                  <a:lnTo>
                    <a:pt x="75168" y="920323"/>
                  </a:lnTo>
                  <a:lnTo>
                    <a:pt x="113654" y="891499"/>
                  </a:lnTo>
                  <a:lnTo>
                    <a:pt x="152720" y="863120"/>
                  </a:lnTo>
                  <a:lnTo>
                    <a:pt x="192349" y="835191"/>
                  </a:lnTo>
                  <a:lnTo>
                    <a:pt x="232525" y="807718"/>
                  </a:lnTo>
                  <a:lnTo>
                    <a:pt x="273232" y="780706"/>
                  </a:lnTo>
                  <a:lnTo>
                    <a:pt x="314453" y="754161"/>
                  </a:lnTo>
                  <a:lnTo>
                    <a:pt x="356171" y="728088"/>
                  </a:lnTo>
                  <a:lnTo>
                    <a:pt x="398372" y="702493"/>
                  </a:lnTo>
                  <a:lnTo>
                    <a:pt x="441038" y="677381"/>
                  </a:lnTo>
                  <a:lnTo>
                    <a:pt x="484153" y="652758"/>
                  </a:lnTo>
                  <a:lnTo>
                    <a:pt x="527700" y="628629"/>
                  </a:lnTo>
                  <a:lnTo>
                    <a:pt x="571664" y="605000"/>
                  </a:lnTo>
                  <a:lnTo>
                    <a:pt x="616027" y="581876"/>
                  </a:lnTo>
                  <a:lnTo>
                    <a:pt x="660775" y="559262"/>
                  </a:lnTo>
                  <a:lnTo>
                    <a:pt x="705890" y="537165"/>
                  </a:lnTo>
                  <a:lnTo>
                    <a:pt x="751355" y="515590"/>
                  </a:lnTo>
                  <a:lnTo>
                    <a:pt x="797156" y="494541"/>
                  </a:lnTo>
                  <a:lnTo>
                    <a:pt x="843275" y="474025"/>
                  </a:lnTo>
                  <a:lnTo>
                    <a:pt x="889696" y="454048"/>
                  </a:lnTo>
                  <a:lnTo>
                    <a:pt x="936402" y="434614"/>
                  </a:lnTo>
                  <a:lnTo>
                    <a:pt x="983378" y="415729"/>
                  </a:lnTo>
                  <a:lnTo>
                    <a:pt x="1030607" y="397399"/>
                  </a:lnTo>
                  <a:lnTo>
                    <a:pt x="1078073" y="379629"/>
                  </a:lnTo>
                  <a:lnTo>
                    <a:pt x="1125759" y="362424"/>
                  </a:lnTo>
                  <a:lnTo>
                    <a:pt x="1173650" y="345791"/>
                  </a:lnTo>
                  <a:lnTo>
                    <a:pt x="1221728" y="329734"/>
                  </a:lnTo>
                  <a:lnTo>
                    <a:pt x="1269977" y="314259"/>
                  </a:lnTo>
                  <a:lnTo>
                    <a:pt x="1318382" y="299372"/>
                  </a:lnTo>
                  <a:lnTo>
                    <a:pt x="1366925" y="285078"/>
                  </a:lnTo>
                  <a:lnTo>
                    <a:pt x="1415591" y="271382"/>
                  </a:lnTo>
                  <a:lnTo>
                    <a:pt x="1464363" y="258291"/>
                  </a:lnTo>
                  <a:lnTo>
                    <a:pt x="1513224" y="245809"/>
                  </a:lnTo>
                  <a:lnTo>
                    <a:pt x="1562160" y="233942"/>
                  </a:lnTo>
                  <a:lnTo>
                    <a:pt x="1611152" y="222695"/>
                  </a:lnTo>
                  <a:lnTo>
                    <a:pt x="1660185" y="212075"/>
                  </a:lnTo>
                  <a:lnTo>
                    <a:pt x="1709243" y="202086"/>
                  </a:lnTo>
                  <a:lnTo>
                    <a:pt x="1758309" y="192734"/>
                  </a:lnTo>
                  <a:lnTo>
                    <a:pt x="1807366" y="184024"/>
                  </a:lnTo>
                  <a:lnTo>
                    <a:pt x="1856399" y="175963"/>
                  </a:lnTo>
                  <a:lnTo>
                    <a:pt x="1905392" y="168555"/>
                  </a:lnTo>
                  <a:lnTo>
                    <a:pt x="1954327" y="161805"/>
                  </a:lnTo>
                  <a:lnTo>
                    <a:pt x="2003189" y="155721"/>
                  </a:lnTo>
                  <a:lnTo>
                    <a:pt x="2051961" y="150306"/>
                  </a:lnTo>
                  <a:lnTo>
                    <a:pt x="2100627" y="145567"/>
                  </a:lnTo>
                  <a:lnTo>
                    <a:pt x="2149170" y="141508"/>
                  </a:lnTo>
                  <a:lnTo>
                    <a:pt x="2197575" y="138136"/>
                  </a:lnTo>
                  <a:lnTo>
                    <a:pt x="2245824" y="135456"/>
                  </a:lnTo>
                  <a:lnTo>
                    <a:pt x="2293902" y="133474"/>
                  </a:lnTo>
                  <a:lnTo>
                    <a:pt x="2341793" y="132194"/>
                  </a:lnTo>
                  <a:lnTo>
                    <a:pt x="2389479" y="131622"/>
                  </a:lnTo>
                </a:path>
              </a:pathLst>
            </a:custGeom>
            <a:ln w="53390">
              <a:solidFill>
                <a:srgbClr val="263D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9496" y="2619121"/>
              <a:ext cx="6838467" cy="397470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4386" y="5383003"/>
              <a:ext cx="5567826" cy="33956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0562" y="2423375"/>
              <a:ext cx="5736563" cy="33090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7579"/>
            <a:ext cx="18169872" cy="101458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179503" cy="895555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112" y="9397420"/>
            <a:ext cx="3348507" cy="3714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DDAB0-EA4D-E559-7FEE-8FFB7C09D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C6DDBAF-22EB-B48A-9703-35DDBC633F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8124" y="288458"/>
            <a:ext cx="14460219" cy="121315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algn="l"/>
            <a:r>
              <a:rPr lang="en-US" sz="3900" b="1" spc="-10" dirty="0">
                <a:solidFill>
                  <a:schemeClr val="bg1"/>
                </a:solidFill>
              </a:rPr>
              <a:t>Using Bogart in Work Health Safety and Wellbeing</a:t>
            </a:r>
            <a:br>
              <a:rPr lang="en-US" sz="3900" b="1" spc="-10" dirty="0">
                <a:solidFill>
                  <a:schemeClr val="bg1"/>
                </a:solidFill>
              </a:rPr>
            </a:br>
            <a:endParaRPr lang="en-US" sz="3900" b="1" spc="-10" dirty="0"/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ABE03A04-B790-4DD5-96FC-D91A74953F1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9637" y="9437903"/>
            <a:ext cx="3066107" cy="340144"/>
          </a:xfrm>
          <a:prstGeom prst="rect">
            <a:avLst/>
          </a:prstGeom>
        </p:spPr>
      </p:pic>
      <p:pic>
        <p:nvPicPr>
          <p:cNvPr id="8" name="object 5">
            <a:extLst>
              <a:ext uri="{FF2B5EF4-FFF2-40B4-BE49-F238E27FC236}">
                <a16:creationId xmlns:a16="http://schemas.microsoft.com/office/drawing/2014/main" id="{C146FBA7-D188-18B4-C413-4E214EEA218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53077" y="1869035"/>
            <a:ext cx="11831506" cy="655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43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41266" y="9267825"/>
            <a:ext cx="700125" cy="68031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9488" y="4920183"/>
            <a:ext cx="6246787" cy="44619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672850" y="2380619"/>
            <a:ext cx="12721590" cy="6263640"/>
            <a:chOff x="4672850" y="2380619"/>
            <a:chExt cx="12721590" cy="62636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77187" y="3347808"/>
              <a:ext cx="9416995" cy="529635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72850" y="2380619"/>
              <a:ext cx="3593767" cy="3702667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156299" y="77942"/>
            <a:ext cx="10908030" cy="2007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61895">
              <a:lnSpc>
                <a:spcPct val="135500"/>
              </a:lnSpc>
              <a:spcBef>
                <a:spcPts val="100"/>
              </a:spcBef>
            </a:pPr>
            <a:r>
              <a:rPr spc="285" dirty="0">
                <a:solidFill>
                  <a:srgbClr val="FFFFFF"/>
                </a:solidFill>
              </a:rPr>
              <a:t>Prof</a:t>
            </a:r>
            <a:r>
              <a:rPr spc="-1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Gillian</a:t>
            </a:r>
            <a:r>
              <a:rPr spc="-110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Vesty </a:t>
            </a:r>
            <a:r>
              <a:rPr dirty="0">
                <a:solidFill>
                  <a:srgbClr val="FFFFFF"/>
                </a:solidFill>
              </a:rPr>
              <a:t>Investigate</a:t>
            </a:r>
            <a:r>
              <a:rPr spc="-160" dirty="0">
                <a:solidFill>
                  <a:srgbClr val="FFFFFF"/>
                </a:solidFill>
              </a:rPr>
              <a:t> </a:t>
            </a:r>
            <a:r>
              <a:rPr spc="-60" dirty="0">
                <a:solidFill>
                  <a:srgbClr val="FFFFFF"/>
                </a:solidFill>
              </a:rPr>
              <a:t>Goati</a:t>
            </a:r>
            <a:r>
              <a:rPr spc="-160" dirty="0">
                <a:solidFill>
                  <a:srgbClr val="FFFFFF"/>
                </a:solidFill>
              </a:rPr>
              <a:t> </a:t>
            </a:r>
            <a:r>
              <a:rPr spc="95" dirty="0">
                <a:solidFill>
                  <a:srgbClr val="FFFFFF"/>
                </a:solidFill>
              </a:rPr>
              <a:t>Accounting</a:t>
            </a:r>
            <a:r>
              <a:rPr spc="-160" dirty="0">
                <a:solidFill>
                  <a:srgbClr val="FFFFFF"/>
                </a:solidFill>
              </a:rPr>
              <a:t> </a:t>
            </a:r>
            <a:r>
              <a:rPr spc="-20" dirty="0">
                <a:solidFill>
                  <a:srgbClr val="FFFFFF"/>
                </a:solidFill>
              </a:rPr>
              <a:t>Game</a:t>
            </a: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2872" y="9681428"/>
            <a:ext cx="3348501" cy="3714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41266" y="9267825"/>
              <a:ext cx="700125" cy="680313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86941" y="589347"/>
            <a:ext cx="9671189" cy="67437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65542" y="499557"/>
            <a:ext cx="97116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RMIT</a:t>
            </a:r>
            <a:r>
              <a:rPr spc="-190" dirty="0"/>
              <a:t> </a:t>
            </a:r>
            <a:r>
              <a:rPr spc="105" dirty="0"/>
              <a:t>University</a:t>
            </a:r>
            <a:r>
              <a:rPr spc="-190" dirty="0"/>
              <a:t> </a:t>
            </a:r>
            <a:r>
              <a:rPr spc="90" dirty="0"/>
              <a:t>Hospital</a:t>
            </a:r>
            <a:r>
              <a:rPr spc="-185" dirty="0"/>
              <a:t> </a:t>
            </a:r>
            <a:r>
              <a:rPr spc="-20" dirty="0"/>
              <a:t>Game</a:t>
            </a: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3117" y="9376780"/>
            <a:ext cx="3831839" cy="412761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713359" y="2570850"/>
            <a:ext cx="10312400" cy="7716520"/>
            <a:chOff x="6713359" y="2570850"/>
            <a:chExt cx="10312400" cy="771652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3359" y="5812840"/>
              <a:ext cx="8220011" cy="44741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32606" y="2570850"/>
              <a:ext cx="6792683" cy="370585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DC0E4-D3B5-6E58-EE1C-DBB5AF00D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E1A6335-05C6-D921-278F-F652EAF6B6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8124" y="288458"/>
            <a:ext cx="14460219" cy="64376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en-US" sz="4100" spc="90" dirty="0">
                <a:solidFill>
                  <a:srgbClr val="FFFFFF"/>
                </a:solidFill>
              </a:rPr>
              <a:t>Foodbank Game</a:t>
            </a:r>
            <a:endParaRPr lang="en-US" dirty="0"/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D0D6223D-24F3-C0F8-17D9-F3A085B095E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9637" y="9437903"/>
            <a:ext cx="3066107" cy="340144"/>
          </a:xfrm>
          <a:prstGeom prst="rect">
            <a:avLst/>
          </a:prstGeom>
        </p:spPr>
      </p:pic>
      <p:pic>
        <p:nvPicPr>
          <p:cNvPr id="8" name="Picture 7" descr="A video game of a farm&#10;&#10;AI-generated content may be incorrect.">
            <a:extLst>
              <a:ext uri="{FF2B5EF4-FFF2-40B4-BE49-F238E27FC236}">
                <a16:creationId xmlns:a16="http://schemas.microsoft.com/office/drawing/2014/main" id="{B59C597D-EA24-E6B9-F5C5-F763C6849D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" t="463" r="6219" b="455"/>
          <a:stretch/>
        </p:blipFill>
        <p:spPr>
          <a:xfrm>
            <a:off x="860934" y="1371626"/>
            <a:ext cx="6952734" cy="4457524"/>
          </a:xfrm>
          <a:prstGeom prst="rect">
            <a:avLst/>
          </a:prstGeom>
        </p:spPr>
      </p:pic>
      <p:pic>
        <p:nvPicPr>
          <p:cNvPr id="10" name="Picture 9" descr="A cartoon of a small island&#10;&#10;AI-generated content may be incorrect.">
            <a:extLst>
              <a:ext uri="{FF2B5EF4-FFF2-40B4-BE49-F238E27FC236}">
                <a16:creationId xmlns:a16="http://schemas.microsoft.com/office/drawing/2014/main" id="{DEC378A7-814A-D0D1-FE40-CE99E147AB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9"/>
          <a:stretch/>
        </p:blipFill>
        <p:spPr>
          <a:xfrm>
            <a:off x="9628128" y="605168"/>
            <a:ext cx="7997958" cy="4282952"/>
          </a:xfrm>
          <a:prstGeom prst="rect">
            <a:avLst/>
          </a:prstGeom>
        </p:spPr>
      </p:pic>
      <p:pic>
        <p:nvPicPr>
          <p:cNvPr id="12" name="Picture 11" descr="A video game of a town&#10;&#10;AI-generated content may be incorrect.">
            <a:extLst>
              <a:ext uri="{FF2B5EF4-FFF2-40B4-BE49-F238E27FC236}">
                <a16:creationId xmlns:a16="http://schemas.microsoft.com/office/drawing/2014/main" id="{24623F13-6CCF-D498-F073-945699C936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76" r="-1" b="174"/>
          <a:stretch/>
        </p:blipFill>
        <p:spPr>
          <a:xfrm>
            <a:off x="8769496" y="5479801"/>
            <a:ext cx="7997956" cy="44988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744E83E-DD49-3798-EA85-AC7A606648C3}"/>
              </a:ext>
            </a:extLst>
          </p:cNvPr>
          <p:cNvSpPr txBox="1"/>
          <p:nvPr/>
        </p:nvSpPr>
        <p:spPr>
          <a:xfrm>
            <a:off x="240049" y="6545579"/>
            <a:ext cx="8169758" cy="1985159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>
                <a:solidFill>
                  <a:srgbClr val="FFFFFF"/>
                </a:solidFill>
                <a:latin typeface="+mj-lt"/>
                <a:cs typeface="Arial"/>
              </a:rPr>
              <a:t>Used to develop business capabilities in:</a:t>
            </a:r>
          </a:p>
          <a:p>
            <a:pPr>
              <a:defRPr/>
            </a:pPr>
            <a:endParaRPr lang="en-US" sz="2400">
              <a:solidFill>
                <a:srgbClr val="FFFFFF"/>
              </a:solidFill>
              <a:latin typeface="+mj-lt"/>
              <a:cs typeface="Arial"/>
            </a:endParaRPr>
          </a:p>
          <a:p>
            <a:pPr marL="428626" indent="-428626">
              <a:buFont typeface="Wingdings"/>
              <a:buChar char="§"/>
              <a:defRPr/>
            </a:pPr>
            <a:r>
              <a:rPr lang="en-US" sz="2400">
                <a:solidFill>
                  <a:srgbClr val="FFFFFF"/>
                </a:solidFill>
                <a:latin typeface="+mj-lt"/>
                <a:cs typeface="Arial"/>
              </a:rPr>
              <a:t>Managing Problems - staffing; reputation; partners; finance</a:t>
            </a:r>
            <a:endParaRPr lang="en-US" sz="2400">
              <a:solidFill>
                <a:srgbClr val="FFFFFF"/>
              </a:solidFill>
              <a:latin typeface="+mj-lt"/>
            </a:endParaRPr>
          </a:p>
          <a:p>
            <a:pPr marL="428626" indent="-428626">
              <a:buFont typeface="Wingdings"/>
              <a:buChar char="§"/>
              <a:defRPr/>
            </a:pPr>
            <a:r>
              <a:rPr lang="en-AU" sz="2400">
                <a:solidFill>
                  <a:srgbClr val="FFFFFF"/>
                </a:solidFill>
                <a:latin typeface="+mj-lt"/>
                <a:cs typeface="Arial"/>
              </a:rPr>
              <a:t>Logistics - </a:t>
            </a:r>
            <a:r>
              <a:rPr lang="en-US" sz="2400">
                <a:solidFill>
                  <a:srgbClr val="FFFFFF"/>
                </a:solidFill>
                <a:latin typeface="+mj-lt"/>
                <a:cs typeface="Arial"/>
              </a:rPr>
              <a:t>Food insecurity</a:t>
            </a:r>
            <a:endParaRPr lang="en-AU" sz="2400">
              <a:solidFill>
                <a:srgbClr val="FFFFFF"/>
              </a:solidFill>
              <a:latin typeface="+mj-lt"/>
              <a:cs typeface="Arial"/>
            </a:endParaRPr>
          </a:p>
          <a:p>
            <a:pPr marL="428626" indent="-428626">
              <a:buFont typeface="Wingdings"/>
              <a:buChar char="§"/>
              <a:defRPr/>
            </a:pPr>
            <a:r>
              <a:rPr lang="en-AU" sz="2400">
                <a:solidFill>
                  <a:srgbClr val="FFFFFF"/>
                </a:solidFill>
                <a:latin typeface="+mj-lt"/>
                <a:cs typeface="Arial"/>
              </a:rPr>
              <a:t>Community Impact; Natural Disasters</a:t>
            </a:r>
          </a:p>
        </p:txBody>
      </p:sp>
    </p:spTree>
    <p:extLst>
      <p:ext uri="{BB962C8B-B14F-4D97-AF65-F5344CB8AC3E}">
        <p14:creationId xmlns:p14="http://schemas.microsoft.com/office/powerpoint/2010/main" val="397280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41266" y="9267825"/>
              <a:ext cx="700125" cy="680313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4992" y="9535372"/>
            <a:ext cx="3831839" cy="41276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65759" y="303969"/>
            <a:ext cx="7700645" cy="66466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3119" rIns="0" bIns="0" rtlCol="0">
            <a:spAutoFit/>
          </a:bodyPr>
          <a:lstStyle/>
          <a:p>
            <a:pPr marL="73787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The</a:t>
            </a:r>
            <a:r>
              <a:rPr spc="-229" dirty="0">
                <a:solidFill>
                  <a:srgbClr val="FFFFFF"/>
                </a:solidFill>
              </a:rPr>
              <a:t> </a:t>
            </a:r>
            <a:r>
              <a:rPr spc="110" dirty="0">
                <a:solidFill>
                  <a:srgbClr val="FFFFFF"/>
                </a:solidFill>
              </a:rPr>
              <a:t>Entrepreneur</a:t>
            </a:r>
            <a:r>
              <a:rPr spc="-225" dirty="0">
                <a:solidFill>
                  <a:srgbClr val="FFFFFF"/>
                </a:solidFill>
              </a:rPr>
              <a:t> </a:t>
            </a:r>
            <a:r>
              <a:rPr spc="170" dirty="0">
                <a:solidFill>
                  <a:srgbClr val="FFFFFF"/>
                </a:solidFill>
              </a:rPr>
              <a:t>in</a:t>
            </a:r>
            <a:r>
              <a:rPr spc="-225" dirty="0">
                <a:solidFill>
                  <a:srgbClr val="FFFFFF"/>
                </a:solidFill>
              </a:rPr>
              <a:t> </a:t>
            </a:r>
            <a:r>
              <a:rPr spc="50" dirty="0">
                <a:solidFill>
                  <a:srgbClr val="FFFFFF"/>
                </a:solidFill>
              </a:rPr>
              <a:t>You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41266" y="9267825"/>
              <a:ext cx="700125" cy="680313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4992" y="9535376"/>
            <a:ext cx="3831839" cy="41276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1840" y="427261"/>
            <a:ext cx="6976186" cy="67367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6417" rIns="0" bIns="0" rtlCol="0">
            <a:spAutoFit/>
          </a:bodyPr>
          <a:lstStyle/>
          <a:p>
            <a:pPr marL="57404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0" dirty="0"/>
              <a:t> </a:t>
            </a:r>
            <a:r>
              <a:rPr dirty="0"/>
              <a:t>Chocolate</a:t>
            </a:r>
            <a:r>
              <a:rPr spc="-80" dirty="0"/>
              <a:t> </a:t>
            </a:r>
            <a:r>
              <a:rPr spc="110" dirty="0"/>
              <a:t>Factory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1EDBF-9671-1BEE-C021-E26F93070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FD1839C-CE69-0ABD-1836-C7F9157E20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8124" y="288458"/>
            <a:ext cx="14460219" cy="64376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en-US" sz="4100" spc="90" dirty="0">
                <a:solidFill>
                  <a:srgbClr val="FFFFFF"/>
                </a:solidFill>
              </a:rPr>
              <a:t>Lucro Island</a:t>
            </a:r>
            <a:endParaRPr lang="en-US" sz="4100" spc="-10" dirty="0">
              <a:solidFill>
                <a:srgbClr val="FFFFFF"/>
              </a:solidFill>
              <a:ea typeface="Verdana"/>
            </a:endParaRP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B291F0DE-5F9E-43A1-3A15-0E0B179FA63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9637" y="9437903"/>
            <a:ext cx="3066107" cy="340144"/>
          </a:xfrm>
          <a:prstGeom prst="rect">
            <a:avLst/>
          </a:prstGeom>
        </p:spPr>
      </p:pic>
      <p:pic>
        <p:nvPicPr>
          <p:cNvPr id="8" name="Picture 7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2AE776E3-5535-C997-9B4C-C5473CBA6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6655" y="727571"/>
            <a:ext cx="7506790" cy="4582506"/>
          </a:xfrm>
          <a:prstGeom prst="rect">
            <a:avLst/>
          </a:prstGeom>
          <a:effectLst/>
        </p:spPr>
      </p:pic>
      <p:pic>
        <p:nvPicPr>
          <p:cNvPr id="10" name="Picture 9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C3550622-6B1A-5A98-4F8F-30F13E392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636" y="4543205"/>
            <a:ext cx="7506790" cy="4465116"/>
          </a:xfrm>
          <a:prstGeom prst="rect">
            <a:avLst/>
          </a:prstGeom>
          <a:effectLst/>
        </p:spPr>
      </p:pic>
      <p:pic>
        <p:nvPicPr>
          <p:cNvPr id="12" name="Picture 11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FD93B3DD-CBF1-0C6E-2AB9-684FDD1B6B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8498" y="5319789"/>
            <a:ext cx="7456494" cy="4450532"/>
          </a:xfrm>
          <a:prstGeom prst="rect">
            <a:avLst/>
          </a:prstGeom>
          <a:effectLst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D675307-C0AD-47F3-1A5C-3ACB83FF26F8}"/>
              </a:ext>
            </a:extLst>
          </p:cNvPr>
          <p:cNvSpPr txBox="1"/>
          <p:nvPr/>
        </p:nvSpPr>
        <p:spPr>
          <a:xfrm>
            <a:off x="910049" y="1483142"/>
            <a:ext cx="8220144" cy="2723823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800" b="1" dirty="0">
                <a:solidFill>
                  <a:schemeClr val="bg1"/>
                </a:solidFill>
                <a:latin typeface="+mj-lt"/>
                <a:cs typeface="Arial"/>
              </a:rPr>
              <a:t>Used to develop business capabilities in:</a:t>
            </a:r>
            <a:endParaRPr lang="en-US" sz="2800" b="1">
              <a:solidFill>
                <a:schemeClr val="bg1"/>
              </a:solidFill>
              <a:latin typeface="+mj-lt"/>
              <a:ea typeface="Calibri"/>
              <a:cs typeface="Arial"/>
            </a:endParaRPr>
          </a:p>
          <a:p>
            <a:pPr>
              <a:defRPr/>
            </a:pPr>
            <a:endParaRPr lang="en-US" sz="2800" dirty="0">
              <a:solidFill>
                <a:schemeClr val="bg1"/>
              </a:solidFill>
              <a:latin typeface="+mj-lt"/>
              <a:ea typeface="Calibri"/>
              <a:cs typeface="Arial"/>
            </a:endParaRPr>
          </a:p>
          <a:p>
            <a:pPr marL="428625" indent="-428625">
              <a:buFont typeface="Wingdings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/>
              </a:rPr>
              <a:t>Budgeting and excel</a:t>
            </a:r>
            <a:endParaRPr lang="en-US" sz="2800" dirty="0">
              <a:solidFill>
                <a:schemeClr val="bg1"/>
              </a:solidFill>
              <a:latin typeface="+mj-lt"/>
              <a:ea typeface="Calibri"/>
              <a:cs typeface="Arial"/>
            </a:endParaRPr>
          </a:p>
          <a:p>
            <a:pPr marL="428625" indent="-428625">
              <a:buFont typeface="Wingdings"/>
              <a:buChar char="§"/>
              <a:defRPr/>
            </a:pPr>
            <a:r>
              <a:rPr lang="en-US" sz="2800" dirty="0">
                <a:solidFill>
                  <a:schemeClr val="bg1"/>
                </a:solidFill>
                <a:latin typeface="+mj-lt"/>
                <a:cs typeface="Arial"/>
              </a:rPr>
              <a:t>Performance measurement</a:t>
            </a:r>
            <a:endParaRPr lang="en-US" sz="2800">
              <a:solidFill>
                <a:schemeClr val="bg1"/>
              </a:solidFill>
              <a:latin typeface="+mj-lt"/>
              <a:ea typeface="Calibri"/>
              <a:cs typeface="Calibri"/>
            </a:endParaRPr>
          </a:p>
          <a:p>
            <a:pPr marL="428625" indent="-428625">
              <a:buFont typeface="Wingdings"/>
              <a:buChar char="§"/>
              <a:defRPr/>
            </a:pPr>
            <a:r>
              <a:rPr lang="en-AU" sz="2800" dirty="0">
                <a:solidFill>
                  <a:schemeClr val="bg1"/>
                </a:solidFill>
                <a:latin typeface="+mj-lt"/>
                <a:cs typeface="Arial"/>
              </a:rPr>
              <a:t>Sustainability</a:t>
            </a:r>
            <a:endParaRPr lang="en-AU" sz="2800">
              <a:solidFill>
                <a:schemeClr val="bg1"/>
              </a:solidFill>
              <a:latin typeface="+mj-lt"/>
              <a:ea typeface="Calibri"/>
              <a:cs typeface="Arial"/>
            </a:endParaRPr>
          </a:p>
          <a:p>
            <a:pPr marL="428625" indent="-428625">
              <a:buFont typeface="Wingdings"/>
              <a:buChar char="§"/>
              <a:defRPr/>
            </a:pPr>
            <a:r>
              <a:rPr lang="en-AU" sz="2800" dirty="0">
                <a:solidFill>
                  <a:schemeClr val="bg1"/>
                </a:solidFill>
                <a:latin typeface="+mj-lt"/>
                <a:cs typeface="Arial"/>
              </a:rPr>
              <a:t>Collaboration and teamwork</a:t>
            </a:r>
            <a:endParaRPr lang="en-AU" sz="2800" dirty="0">
              <a:solidFill>
                <a:schemeClr val="bg1"/>
              </a:solidFill>
              <a:latin typeface="+mj-lt"/>
              <a:ea typeface="Calibri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39D7AD-34D4-6324-9505-9B745E2C8B20}"/>
              </a:ext>
            </a:extLst>
          </p:cNvPr>
          <p:cNvSpPr txBox="1"/>
          <p:nvPr/>
        </p:nvSpPr>
        <p:spPr>
          <a:xfrm>
            <a:off x="9644270" y="9006509"/>
            <a:ext cx="6655074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/>
              <a:t>Available @ </a:t>
            </a:r>
            <a:r>
              <a:rPr lang="en-US" sz="2000" dirty="0">
                <a:hlinkClick r:id="rId6"/>
              </a:rPr>
              <a:t>Kilgors – Management Accounting Simulations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0687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47887" y="1160859"/>
            <a:ext cx="12345591" cy="890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7000"/>
              </a:lnSpc>
            </a:pPr>
            <a:r>
              <a:rPr lang="en-US" sz="5563" b="1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Q&amp;A Session</a:t>
            </a:r>
            <a:endParaRPr lang="en-US" sz="5563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605" y="2593330"/>
            <a:ext cx="2028528" cy="1582490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341" y="4243388"/>
            <a:ext cx="4057055" cy="1582490"/>
          </a:xfrm>
          <a:prstGeom prst="rect">
            <a:avLst/>
          </a:prstGeom>
        </p:spPr>
      </p:pic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3077" y="5893445"/>
            <a:ext cx="6085583" cy="1582490"/>
          </a:xfrm>
          <a:prstGeom prst="rect">
            <a:avLst/>
          </a:prstGeom>
        </p:spPr>
      </p:pic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814" y="7543503"/>
            <a:ext cx="8114110" cy="1582490"/>
          </a:xfrm>
          <a:prstGeom prst="rect">
            <a:avLst/>
          </a:prstGeom>
        </p:spPr>
      </p:pic>
      <p:pic>
        <p:nvPicPr>
          <p:cNvPr id="5" name="Picture 4" descr="A pair of hands holding a question and answer button&#10;&#10;AI-generated content may be incorrect.">
            <a:extLst>
              <a:ext uri="{FF2B5EF4-FFF2-40B4-BE49-F238E27FC236}">
                <a16:creationId xmlns:a16="http://schemas.microsoft.com/office/drawing/2014/main" id="{71EC168E-3851-E103-8037-69F20B036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7754" y="3384575"/>
            <a:ext cx="6770340" cy="423146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B4903-1414-AD59-0C7F-C8BAA855B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7330C1FA-F160-C7AE-8A25-9CDD42BB6DC5}"/>
              </a:ext>
            </a:extLst>
          </p:cNvPr>
          <p:cNvSpPr/>
          <p:nvPr/>
        </p:nvSpPr>
        <p:spPr>
          <a:xfrm>
            <a:off x="947886" y="288431"/>
            <a:ext cx="10238103" cy="846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defTabSz="1143000" rtl="0">
              <a:lnSpc>
                <a:spcPts val="6625"/>
              </a:lnSpc>
              <a:defRPr/>
            </a:pPr>
            <a:r>
              <a:rPr lang="en-HK" sz="5313" b="1" kern="1200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+mn-cs"/>
              </a:rPr>
              <a:t>Meet Our Distinguished Speakers</a:t>
            </a:r>
          </a:p>
          <a:p>
            <a:r>
              <a:rPr lang="en-HK" sz="3500" b="1" dirty="0">
                <a:solidFill>
                  <a:srgbClr val="9998FF"/>
                </a:solidFill>
                <a:latin typeface="Barlow Bold"/>
                <a:ea typeface="Barlow Bold" pitchFamily="34" charset="-122"/>
              </a:rPr>
              <a:t>Session 3 – 1 April 2025 </a:t>
            </a:r>
          </a:p>
          <a:p>
            <a:r>
              <a:rPr lang="en-US" sz="3500" b="1" dirty="0">
                <a:solidFill>
                  <a:schemeClr val="bg1"/>
                </a:solidFill>
                <a:latin typeface="Barlow Bold" panose="020B0604020202020204" charset="0"/>
                <a:ea typeface="Montserrat" pitchFamily="34" charset="-122"/>
                <a:cs typeface="Montserrat" pitchFamily="34" charset="-120"/>
              </a:rPr>
              <a:t>Challenges and Opportunities in Integrating AI into Teaching and Learning</a:t>
            </a:r>
          </a:p>
          <a:p>
            <a:pPr algn="l" defTabSz="1143000" rtl="0">
              <a:lnSpc>
                <a:spcPts val="6625"/>
              </a:lnSpc>
              <a:defRPr/>
            </a:pPr>
            <a:endParaRPr lang="en-HK" sz="5313" b="1" kern="1200" dirty="0">
              <a:solidFill>
                <a:srgbClr val="9998FF"/>
              </a:solidFill>
              <a:latin typeface="Barlow Bold" pitchFamily="34" charset="0"/>
              <a:ea typeface="Barlow Bold" pitchFamily="34" charset="-122"/>
              <a:cs typeface="+mn-cs"/>
            </a:endParaRPr>
          </a:p>
          <a:p>
            <a:pPr algn="l" defTabSz="1143000" rtl="0">
              <a:lnSpc>
                <a:spcPts val="6625"/>
              </a:lnSpc>
              <a:defRPr/>
            </a:pPr>
            <a:endParaRPr lang="en-US" sz="5313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BFA871E1-0906-5C92-BBC6-214416AD1D96}"/>
              </a:ext>
            </a:extLst>
          </p:cNvPr>
          <p:cNvSpPr/>
          <p:nvPr/>
        </p:nvSpPr>
        <p:spPr>
          <a:xfrm>
            <a:off x="3979084" y="7953239"/>
            <a:ext cx="3392624" cy="1768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defTabSz="1143000" rtl="0">
              <a:lnSpc>
                <a:spcPts val="3563"/>
              </a:lnSpc>
              <a:defRPr/>
            </a:pPr>
            <a:r>
              <a:rPr lang="en-HK" sz="2000" b="1" kern="1200" dirty="0">
                <a:solidFill>
                  <a:srgbClr val="FFFFFF"/>
                </a:solidFill>
                <a:latin typeface="YAFdtQi73Xs 0"/>
                <a:ea typeface="+mn-ea"/>
                <a:cs typeface="+mn-cs"/>
              </a:rPr>
              <a:t>Prof. </a:t>
            </a:r>
            <a:r>
              <a:rPr lang="en-HK" sz="2000" b="1" kern="1200" dirty="0" err="1">
                <a:solidFill>
                  <a:srgbClr val="FFFFFF"/>
                </a:solidFill>
                <a:latin typeface="YAFdtQi73Xs 0"/>
                <a:ea typeface="+mn-ea"/>
                <a:cs typeface="+mn-cs"/>
              </a:rPr>
              <a:t>Junghyun</a:t>
            </a:r>
            <a:r>
              <a:rPr lang="en-HK" sz="2000" b="1" kern="1200" dirty="0">
                <a:solidFill>
                  <a:srgbClr val="FFFFFF"/>
                </a:solidFill>
                <a:latin typeface="YAFdtQi73Xs 0"/>
                <a:ea typeface="+mn-ea"/>
                <a:cs typeface="+mn-cs"/>
              </a:rPr>
              <a:t> KIM</a:t>
            </a:r>
            <a:endParaRPr lang="en-HK" sz="2000" kern="1200" dirty="0">
              <a:solidFill>
                <a:srgbClr val="FFFFFF"/>
              </a:solidFill>
              <a:latin typeface="YAFdtQi73Xs 0"/>
              <a:ea typeface="+mn-ea"/>
              <a:cs typeface="+mn-cs"/>
            </a:endParaRPr>
          </a:p>
          <a:p>
            <a:pPr algn="l" defTabSz="1143000" rtl="0">
              <a:lnSpc>
                <a:spcPts val="2719"/>
              </a:lnSpc>
              <a:defRPr/>
            </a:pPr>
            <a:r>
              <a:rPr lang="en-HK" sz="2000" b="1" i="1" kern="1200" dirty="0">
                <a:solidFill>
                  <a:srgbClr val="FFFFFF"/>
                </a:solidFill>
                <a:latin typeface="YAFdtQi73Xs 0"/>
                <a:ea typeface="+mn-ea"/>
                <a:cs typeface="+mn-cs"/>
              </a:rPr>
              <a:t>Director</a:t>
            </a:r>
            <a:endParaRPr lang="en-HK" sz="2000" kern="1200" dirty="0">
              <a:solidFill>
                <a:srgbClr val="FFFFFF"/>
              </a:solidFill>
              <a:latin typeface="YAFdtQi73Xs 0"/>
              <a:ea typeface="+mn-ea"/>
              <a:cs typeface="+mn-cs"/>
            </a:endParaRPr>
          </a:p>
          <a:p>
            <a:pPr algn="l" defTabSz="1143000" rtl="0">
              <a:lnSpc>
                <a:spcPts val="2719"/>
              </a:lnSpc>
              <a:defRPr/>
            </a:pPr>
            <a:r>
              <a:rPr lang="en-HK" sz="2000" b="1" i="1" kern="1200" dirty="0">
                <a:solidFill>
                  <a:srgbClr val="FFFFFF"/>
                </a:solidFill>
                <a:latin typeface="YAFdtQi73Xs 0"/>
                <a:ea typeface="+mn-ea"/>
                <a:cs typeface="+mn-cs"/>
              </a:rPr>
              <a:t>Air Transportation Systems Design</a:t>
            </a:r>
          </a:p>
          <a:p>
            <a:pPr algn="l" defTabSz="1143000" rtl="0">
              <a:lnSpc>
                <a:spcPts val="2719"/>
              </a:lnSpc>
              <a:defRPr/>
            </a:pPr>
            <a:r>
              <a:rPr lang="en-HK" sz="2000" b="1" i="1" kern="1200" dirty="0">
                <a:solidFill>
                  <a:srgbClr val="FFFFFF"/>
                </a:solidFill>
                <a:latin typeface="YAFdtQi73Xs 0"/>
                <a:ea typeface="+mn-ea"/>
                <a:cs typeface="+mn-cs"/>
              </a:rPr>
              <a:t>Laboratory (ATSDL)</a:t>
            </a:r>
          </a:p>
          <a:p>
            <a:pPr algn="l" defTabSz="1143000" rtl="0">
              <a:lnSpc>
                <a:spcPts val="2719"/>
              </a:lnSpc>
              <a:defRPr/>
            </a:pPr>
            <a:r>
              <a:rPr lang="en-HK" sz="2000" b="1" i="1" kern="1200" dirty="0">
                <a:solidFill>
                  <a:srgbClr val="FFFFFF"/>
                </a:solidFill>
                <a:latin typeface="YAFdtQi73Xs 0"/>
                <a:ea typeface="+mn-ea"/>
                <a:cs typeface="+mn-cs"/>
              </a:rPr>
              <a:t>Sejong University</a:t>
            </a:r>
            <a:endParaRPr lang="en-HK" sz="2000" kern="1200" dirty="0">
              <a:solidFill>
                <a:srgbClr val="FFFFFF"/>
              </a:solidFill>
              <a:latin typeface="YAFdtQi73Xs 0"/>
              <a:ea typeface="+mn-ea"/>
              <a:cs typeface="+mn-cs"/>
            </a:endParaRP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49E444FF-6338-51D0-498A-936A34600C8C}"/>
              </a:ext>
            </a:extLst>
          </p:cNvPr>
          <p:cNvSpPr/>
          <p:nvPr/>
        </p:nvSpPr>
        <p:spPr>
          <a:xfrm>
            <a:off x="9846056" y="7953239"/>
            <a:ext cx="3392624" cy="17686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defTabSz="1143000" rtl="0">
              <a:lnSpc>
                <a:spcPts val="3563"/>
              </a:lnSpc>
              <a:defRPr/>
            </a:pPr>
            <a:r>
              <a:rPr lang="en-HK" sz="2000" b="1" kern="1200" dirty="0">
                <a:solidFill>
                  <a:srgbClr val="FFFFFF"/>
                </a:solidFill>
                <a:latin typeface="YAFdtQi73Xs 0"/>
                <a:ea typeface="+mn-ea"/>
                <a:cs typeface="+mn-cs"/>
              </a:rPr>
              <a:t>Prof. Kok-Leong ONG</a:t>
            </a:r>
            <a:endParaRPr lang="en-HK" sz="2000" kern="1200" dirty="0">
              <a:solidFill>
                <a:srgbClr val="FFFFFF"/>
              </a:solidFill>
              <a:latin typeface="YAFdtQi73Xs 0"/>
              <a:ea typeface="+mn-ea"/>
              <a:cs typeface="+mn-cs"/>
            </a:endParaRPr>
          </a:p>
          <a:p>
            <a:pPr algn="l" defTabSz="1143000" rtl="0">
              <a:lnSpc>
                <a:spcPts val="2719"/>
              </a:lnSpc>
              <a:defRPr/>
            </a:pPr>
            <a:r>
              <a:rPr lang="en-HK" sz="2000" b="1" i="1" kern="1200" dirty="0">
                <a:solidFill>
                  <a:srgbClr val="FFFFFF"/>
                </a:solidFill>
                <a:latin typeface="YAFdtQi73Xs 0"/>
                <a:ea typeface="+mn-ea"/>
                <a:cs typeface="+mn-cs"/>
              </a:rPr>
              <a:t>Director Technology Initiative </a:t>
            </a:r>
            <a:endParaRPr lang="en-HK" sz="2000" kern="1200" dirty="0">
              <a:solidFill>
                <a:srgbClr val="FFFFFF"/>
              </a:solidFill>
              <a:latin typeface="YAFdtQi73Xs 0"/>
              <a:ea typeface="+mn-ea"/>
              <a:cs typeface="+mn-cs"/>
            </a:endParaRPr>
          </a:p>
          <a:p>
            <a:pPr algn="l" defTabSz="1143000" rtl="0">
              <a:lnSpc>
                <a:spcPts val="2719"/>
              </a:lnSpc>
              <a:defRPr/>
            </a:pPr>
            <a:r>
              <a:rPr lang="en-HK" sz="2000" b="1" i="1" kern="1200" dirty="0">
                <a:solidFill>
                  <a:srgbClr val="FFFFFF"/>
                </a:solidFill>
                <a:latin typeface="YAFdtQi73Xs 0"/>
                <a:ea typeface="+mn-ea"/>
                <a:cs typeface="+mn-cs"/>
              </a:rPr>
              <a:t>College of Business and Law (</a:t>
            </a:r>
            <a:r>
              <a:rPr lang="en-HK" sz="2000" b="1" i="1" kern="1200" dirty="0" err="1">
                <a:solidFill>
                  <a:srgbClr val="FFFFFF"/>
                </a:solidFill>
                <a:latin typeface="YAFdtQi73Xs 0"/>
                <a:ea typeface="+mn-ea"/>
                <a:cs typeface="+mn-cs"/>
              </a:rPr>
              <a:t>CoBL</a:t>
            </a:r>
            <a:r>
              <a:rPr lang="en-HK" sz="2000" b="1" i="1" kern="1200" dirty="0">
                <a:solidFill>
                  <a:srgbClr val="FFFFFF"/>
                </a:solidFill>
                <a:latin typeface="YAFdtQi73Xs 0"/>
                <a:ea typeface="+mn-ea"/>
                <a:cs typeface="+mn-cs"/>
              </a:rPr>
              <a:t>)</a:t>
            </a:r>
            <a:endParaRPr lang="en-HK" sz="2000" kern="1200" dirty="0">
              <a:solidFill>
                <a:srgbClr val="FFFFFF"/>
              </a:solidFill>
              <a:latin typeface="YAFdtQi73Xs 0"/>
              <a:ea typeface="+mn-ea"/>
              <a:cs typeface="+mn-cs"/>
            </a:endParaRPr>
          </a:p>
          <a:p>
            <a:pPr algn="l" defTabSz="1143000" rtl="0">
              <a:lnSpc>
                <a:spcPts val="2719"/>
              </a:lnSpc>
              <a:defRPr/>
            </a:pPr>
            <a:r>
              <a:rPr lang="en-HK" sz="2000" b="1" i="1" kern="1200" dirty="0">
                <a:solidFill>
                  <a:srgbClr val="FFFFFF"/>
                </a:solidFill>
                <a:latin typeface="YAFdtQi73Xs 0"/>
                <a:ea typeface="+mn-ea"/>
                <a:cs typeface="+mn-cs"/>
              </a:rPr>
              <a:t>RMIT University</a:t>
            </a:r>
            <a:endParaRPr lang="en-HK" sz="2000" kern="1200" dirty="0">
              <a:solidFill>
                <a:srgbClr val="FFFFFF"/>
              </a:solidFill>
              <a:latin typeface="YAFdtQi73Xs 0"/>
              <a:ea typeface="+mn-ea"/>
              <a:cs typeface="+mn-cs"/>
            </a:endParaRPr>
          </a:p>
        </p:txBody>
      </p:sp>
      <p:pic>
        <p:nvPicPr>
          <p:cNvPr id="5" name="Picture 4" descr="A person in a blue suit&#10;&#10;AI-generated content may be incorrect.">
            <a:extLst>
              <a:ext uri="{FF2B5EF4-FFF2-40B4-BE49-F238E27FC236}">
                <a16:creationId xmlns:a16="http://schemas.microsoft.com/office/drawing/2014/main" id="{12B2B7DA-4B1B-5AE4-B12D-1DE80F216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084" y="2748643"/>
            <a:ext cx="3826379" cy="5098246"/>
          </a:xfrm>
          <a:prstGeom prst="rect">
            <a:avLst/>
          </a:prstGeom>
        </p:spPr>
      </p:pic>
      <p:pic>
        <p:nvPicPr>
          <p:cNvPr id="8" name="Picture 7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37C2A4CB-EFB2-40D2-05D1-B64DB126C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6056" y="2633947"/>
            <a:ext cx="3912461" cy="521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049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AE2FE-CE97-C9C5-D9B4-90F3BC4B4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085CC74-AEED-439B-8A9D-1006A3470875}"/>
              </a:ext>
            </a:extLst>
          </p:cNvPr>
          <p:cNvSpPr/>
          <p:nvPr/>
        </p:nvSpPr>
        <p:spPr>
          <a:xfrm>
            <a:off x="947887" y="1160859"/>
            <a:ext cx="12345591" cy="890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7000"/>
              </a:lnSpc>
            </a:pPr>
            <a:r>
              <a:rPr lang="en-US" sz="5563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Your Feedback Shapes Future Sessions</a:t>
            </a:r>
          </a:p>
          <a:p>
            <a:pPr>
              <a:lnSpc>
                <a:spcPts val="7000"/>
              </a:lnSpc>
            </a:pPr>
            <a:endParaRPr lang="en-US" sz="5563" b="1" dirty="0">
              <a:solidFill>
                <a:srgbClr val="9998FF"/>
              </a:solidFill>
              <a:latin typeface="Barlow Bold" pitchFamily="34" charset="0"/>
              <a:ea typeface="Barlow Bold" pitchFamily="34" charset="-122"/>
            </a:endParaRPr>
          </a:p>
          <a:p>
            <a:pPr>
              <a:lnSpc>
                <a:spcPts val="7000"/>
              </a:lnSpc>
            </a:pPr>
            <a:r>
              <a:rPr lang="en-US" sz="5563" b="1" dirty="0">
                <a:solidFill>
                  <a:srgbClr val="9998FF"/>
                </a:solidFill>
                <a:latin typeface="Barlow Bold" pitchFamily="34" charset="0"/>
                <a:ea typeface="Barlow Bold" pitchFamily="34" charset="-122"/>
              </a:rPr>
              <a:t>Session 2</a:t>
            </a:r>
            <a:endParaRPr lang="en-US" sz="5563" dirty="0"/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7255FB92-85CC-F2E2-149C-4E1E45190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605" y="2593330"/>
            <a:ext cx="2028528" cy="1582490"/>
          </a:xfrm>
          <a:prstGeom prst="rect">
            <a:avLst/>
          </a:prstGeom>
        </p:spPr>
      </p:pic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C0B2C400-9ED7-DBE6-E4B9-A483F6FA6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341" y="4243388"/>
            <a:ext cx="4057055" cy="1582490"/>
          </a:xfrm>
          <a:prstGeom prst="rect">
            <a:avLst/>
          </a:prstGeom>
        </p:spPr>
      </p:pic>
      <p:pic>
        <p:nvPicPr>
          <p:cNvPr id="13" name="Image 2" descr="preencoded.png">
            <a:extLst>
              <a:ext uri="{FF2B5EF4-FFF2-40B4-BE49-F238E27FC236}">
                <a16:creationId xmlns:a16="http://schemas.microsoft.com/office/drawing/2014/main" id="{E208D920-47D4-C7BE-1D01-940E6FD1A8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3077" y="5893445"/>
            <a:ext cx="6085583" cy="1582490"/>
          </a:xfrm>
          <a:prstGeom prst="rect">
            <a:avLst/>
          </a:prstGeom>
        </p:spPr>
      </p:pic>
      <p:pic>
        <p:nvPicPr>
          <p:cNvPr id="18" name="Image 3" descr="preencoded.png">
            <a:extLst>
              <a:ext uri="{FF2B5EF4-FFF2-40B4-BE49-F238E27FC236}">
                <a16:creationId xmlns:a16="http://schemas.microsoft.com/office/drawing/2014/main" id="{65009E90-54DC-E92B-0191-89C1CB916A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814" y="7543503"/>
            <a:ext cx="8114110" cy="1582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4B9390-DB7B-4C78-04D9-75597B1AFF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6" y="3888768"/>
            <a:ext cx="5768939" cy="57689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1727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73262" y="9794663"/>
              <a:ext cx="2967012" cy="329152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00400" y="8946938"/>
            <a:ext cx="3314700" cy="84772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6992" y="4033837"/>
            <a:ext cx="5820002" cy="17198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6FC7E084B2FF47BD3D726A7EE51A86" ma:contentTypeVersion="21" ma:contentTypeDescription="Create a new document." ma:contentTypeScope="" ma:versionID="937871c8a1e62e732905769e3d179ed7">
  <xsd:schema xmlns:xsd="http://www.w3.org/2001/XMLSchema" xmlns:xs="http://www.w3.org/2001/XMLSchema" xmlns:p="http://schemas.microsoft.com/office/2006/metadata/properties" xmlns:ns2="4b6c53bc-8d50-4283-b917-75369ae56e6c" xmlns:ns3="0570ef65-0bd2-4b95-a234-24fc9a0be311" targetNamespace="http://schemas.microsoft.com/office/2006/metadata/properties" ma:root="true" ma:fieldsID="77227a29ee469597a60d6f97b69e1ed2" ns2:_="" ns3:_="">
    <xsd:import namespace="4b6c53bc-8d50-4283-b917-75369ae56e6c"/>
    <xsd:import namespace="0570ef65-0bd2-4b95-a234-24fc9a0be3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Statu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c53bc-8d50-4283-b917-75369ae56e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921d02d-b337-4ce5-bd1c-22d9132a6b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6" nillable="true" ma:displayName="Status" ma:format="Dropdown" ma:internalName="Status">
      <xsd:simpleType>
        <xsd:union memberTypes="dms:Text">
          <xsd:simpleType>
            <xsd:restriction base="dms:Choice">
              <xsd:enumeration value="Not Started"/>
              <xsd:enumeration value="In Progress"/>
              <xsd:enumeration value="Approved"/>
              <xsd:enumeration value="Completed"/>
            </xsd:restriction>
          </xsd:simpleType>
        </xsd:union>
      </xsd:simpleType>
    </xsd:element>
    <xsd:element name="Notes" ma:index="27" nillable="true" ma:displayName="Notes" ma:format="Dropdown" ma:internalName="Note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70ef65-0bd2-4b95-a234-24fc9a0be31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3fcad7c-6a05-40f9-b5fc-5f7c688ee055}" ma:internalName="TaxCatchAll" ma:showField="CatchAllData" ma:web="0570ef65-0bd2-4b95-a234-24fc9a0be3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70ef65-0bd2-4b95-a234-24fc9a0be311" xsi:nil="true"/>
    <lcf76f155ced4ddcb4097134ff3c332f xmlns="4b6c53bc-8d50-4283-b917-75369ae56e6c">
      <Terms xmlns="http://schemas.microsoft.com/office/infopath/2007/PartnerControls"/>
    </lcf76f155ced4ddcb4097134ff3c332f>
    <Status xmlns="4b6c53bc-8d50-4283-b917-75369ae56e6c" xsi:nil="true"/>
    <Notes xmlns="4b6c53bc-8d50-4283-b917-75369ae56e6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81F072-9D6D-4471-B5A8-08FB7CA279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6c53bc-8d50-4283-b917-75369ae56e6c"/>
    <ds:schemaRef ds:uri="0570ef65-0bd2-4b95-a234-24fc9a0be3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EBF036-143E-4E10-92E8-F6FB38B172DE}">
  <ds:schemaRefs>
    <ds:schemaRef ds:uri="http://www.w3.org/XML/1998/namespace"/>
    <ds:schemaRef ds:uri="http://purl.org/dc/dcmitype/"/>
    <ds:schemaRef ds:uri="0570ef65-0bd2-4b95-a234-24fc9a0be31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b6c53bc-8d50-4283-b917-75369ae56e6c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1638E1D-FFFA-4E50-AE9F-DA2DE6120DC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c3d088b-6243-4963-a2e2-8b321ab7f8fc}" enabled="1" method="Standard" siteId="{d1323671-cdbe-4417-b4d4-bdb24b51316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460</Words>
  <Application>Microsoft Office PowerPoint</Application>
  <PresentationFormat>Custom</PresentationFormat>
  <Paragraphs>74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Aptos</vt:lpstr>
      <vt:lpstr>Arial</vt:lpstr>
      <vt:lpstr>Barlow Bold</vt:lpstr>
      <vt:lpstr>Calibri</vt:lpstr>
      <vt:lpstr>Gill Sans MT</vt:lpstr>
      <vt:lpstr>HelveticaNeueLT Pro 75 Bd</vt:lpstr>
      <vt:lpstr>Verdana</vt:lpstr>
      <vt:lpstr>Wingdings</vt:lpstr>
      <vt:lpstr>YAFdtQi73Xs 0</vt:lpstr>
      <vt:lpstr>Office Theme</vt:lpstr>
      <vt:lpstr>Gamiﬁcation and AI: Utilising Game-Based Learning to Enhance Educational Outcomes</vt:lpstr>
      <vt:lpstr>Professor Gillian Vesty</vt:lpstr>
      <vt:lpstr>Gamiﬁcation and AI: Utilising Game-Based Learning to Enhance Educational Outcomes</vt:lpstr>
      <vt:lpstr>Bogart Technologies: Ethical Dilemmas</vt:lpstr>
      <vt:lpstr>PowerPoint Presentation</vt:lpstr>
      <vt:lpstr>PowerPoint Presentation</vt:lpstr>
      <vt:lpstr>Using Bogart in Work Health Safety and Wellbeing </vt:lpstr>
      <vt:lpstr>Prof Gillian Vesty Investigate Goati Accounting Game</vt:lpstr>
      <vt:lpstr>RMIT University Hospital Game</vt:lpstr>
      <vt:lpstr>Foodbank Game</vt:lpstr>
      <vt:lpstr>The Entrepreneur in You</vt:lpstr>
      <vt:lpstr>The Chocolate Factory</vt:lpstr>
      <vt:lpstr>Lucro Island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InnovateED Global Prof Gillian Vesty</dc:title>
  <dc:creator>Mila Keightley</dc:creator>
  <cp:lastModifiedBy>Mila Keightley</cp:lastModifiedBy>
  <cp:revision>103</cp:revision>
  <dcterms:created xsi:type="dcterms:W3CDTF">2025-03-06T23:14:17Z</dcterms:created>
  <dcterms:modified xsi:type="dcterms:W3CDTF">2025-03-25T22:31:45Z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2025-03-06T00:00:00Z</vt:filetime>
  </property>
  <property fmtid="{D5CDD505-2E9C-101B-9397-08002B2CF9AE}" pid="3" name="Creator">
    <vt:lpwstr>Adobe Express</vt:lpwstr>
  </property>
  <property fmtid="{D5CDD505-2E9C-101B-9397-08002B2CF9AE}" pid="4" name="LastSaved">
    <vt:filetime>2025-03-06T00:00:00Z</vt:filetime>
  </property>
  <property fmtid="{D5CDD505-2E9C-101B-9397-08002B2CF9AE}" pid="5" name="Producer">
    <vt:lpwstr>Adobe Express</vt:lpwstr>
  </property>
  <property fmtid="{D5CDD505-2E9C-101B-9397-08002B2CF9AE}" pid="6" name="ClassificationContentMarkingHeaderLocations">
    <vt:lpwstr>Office Theme:8</vt:lpwstr>
  </property>
  <property fmtid="{D5CDD505-2E9C-101B-9397-08002B2CF9AE}" pid="7" name="ClassificationContentMarkingHeaderText">
    <vt:lpwstr>RMIT Classification: Trusted</vt:lpwstr>
  </property>
  <property fmtid="{D5CDD505-2E9C-101B-9397-08002B2CF9AE}" pid="8" name="ContentTypeId">
    <vt:lpwstr>0x010100E56FC7E084B2FF47BD3D726A7EE51A86</vt:lpwstr>
  </property>
  <property fmtid="{D5CDD505-2E9C-101B-9397-08002B2CF9AE}" pid="9" name="MediaServiceImageTags">
    <vt:lpwstr/>
  </property>
</Properties>
</file>